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Outline notes coming soon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TODO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9.png"/><Relationship Id="rId4" Type="http://schemas.openxmlformats.org/officeDocument/2006/relationships/image" Target="../media/image03.png"/><Relationship Id="rId9" Type="http://schemas.openxmlformats.org/officeDocument/2006/relationships/image" Target="../media/image04.png"/><Relationship Id="rId5" Type="http://schemas.openxmlformats.org/officeDocument/2006/relationships/hyperlink" Target="http://caffe.berkeleyvision.org/" TargetMode="External"/><Relationship Id="rId6" Type="http://schemas.openxmlformats.org/officeDocument/2006/relationships/image" Target="../media/image01.png"/><Relationship Id="rId7" Type="http://schemas.openxmlformats.org/officeDocument/2006/relationships/hyperlink" Target="https://github.com/BVLC/caffe" TargetMode="External"/><Relationship Id="rId8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09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BVLC/caffe/pulse/monthly" TargetMode="External"/><Relationship Id="rId4" Type="http://schemas.openxmlformats.org/officeDocument/2006/relationships/image" Target="../media/image5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BVLC/caffe/wiki/Model-Zoo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VLC/caffe/wiki/Model-Zo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emo.caffe.berkeleyvision.org/" TargetMode="External"/><Relationship Id="rId4" Type="http://schemas.openxmlformats.org/officeDocument/2006/relationships/image" Target="../media/image8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places.csail.mit.edu/" TargetMode="External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7.png"/><Relationship Id="rId4" Type="http://schemas.openxmlformats.org/officeDocument/2006/relationships/hyperlink" Target="http://demo.vislab.berkeleyvision.org/results/flickr_mar23/caffe_fc6%20None%20vw/style_Vintage/test/all/positive/decreasing/1" TargetMode="External"/><Relationship Id="rId9" Type="http://schemas.openxmlformats.org/officeDocument/2006/relationships/hyperlink" Target="http://demo.vislab.berkeleyvision.org/" TargetMode="External"/><Relationship Id="rId5" Type="http://schemas.openxmlformats.org/officeDocument/2006/relationships/hyperlink" Target="http://demo.vislab.berkeleyvision.org/results/flickr_mar23/caffe_fc6%20None%20vw/style_Long_Exposure/test/all/positive/decreasing/1" TargetMode="External"/><Relationship Id="rId6" Type="http://schemas.openxmlformats.org/officeDocument/2006/relationships/hyperlink" Target="http://demo.vislab.berkeleyvision.org/results/flickr_mar23/caffe_fc6%20None%20vw/style_Noir/test/all/positive/decreasing/1" TargetMode="External"/><Relationship Id="rId7" Type="http://schemas.openxmlformats.org/officeDocument/2006/relationships/hyperlink" Target="http://demo.vislab.berkeleyvision.org/results/flickr_mar23/caffe_fc6%20None%20vw/style_Pastel/test/all/positive/decreasing/1" TargetMode="External"/><Relationship Id="rId8" Type="http://schemas.openxmlformats.org/officeDocument/2006/relationships/hyperlink" Target="http://demo.vislab.berkeleyvision.org/results/flickr_mar23/caffe_fc6%20None%20vw/style_Macro/test/all/positive/decreasing/1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nbviewer.ipython.org/github/BVLC/caffe/blob/dev/examples/detection.ipynb" TargetMode="External"/><Relationship Id="rId4" Type="http://schemas.openxmlformats.org/officeDocument/2006/relationships/hyperlink" Target="https://github.com/rbgirshick/rcnn" TargetMode="External"/><Relationship Id="rId5" Type="http://schemas.openxmlformats.org/officeDocument/2006/relationships/image" Target="../media/image19.png"/><Relationship Id="rId6" Type="http://schemas.openxmlformats.org/officeDocument/2006/relationships/hyperlink" Target="http://arxiv.org/pdf/1504.08083v1.pdf" TargetMode="External"/><Relationship Id="rId7" Type="http://schemas.openxmlformats.org/officeDocument/2006/relationships/hyperlink" Target="https://github.com/rbgirshick/fast-rcn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tutorial.caffe.berkeleyvision.org/caffe-cvpr15-detection.pdf" TargetMode="External"/><Relationship Id="rId4" Type="http://schemas.openxmlformats.org/officeDocument/2006/relationships/hyperlink" Target="http://tutorial.caffe.berkeleyvision.org/caffe-cvpr15-sequences.pdf" TargetMode="External"/><Relationship Id="rId5" Type="http://schemas.openxmlformats.org/officeDocument/2006/relationships/hyperlink" Target="http://tutorial.caffe.berkeleyvision.org/caffe-cvpr15-pixels.pdf" TargetMode="External"/><Relationship Id="rId6" Type="http://schemas.openxmlformats.org/officeDocument/2006/relationships/hyperlink" Target="http://tutorial.caffe.berkeleyvision.org/caffe-cvpr15-improving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hyperlink" Target="http://arxiv.org/abs/1411.4389" TargetMode="External"/><Relationship Id="rId6" Type="http://schemas.openxmlformats.org/officeDocument/2006/relationships/hyperlink" Target="http://jeffdonahue.com/lrcn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hyperlink" Target="http://arxiv.org/abs/1411.4038" TargetMode="External"/><Relationship Id="rId6" Type="http://schemas.openxmlformats.org/officeDocument/2006/relationships/hyperlink" Target="https://github.com/BVLC/caffe/wiki/Model-Zoo#fully-convolutional-semantic-segmentation-models-fcn-x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jpg"/><Relationship Id="rId4" Type="http://schemas.openxmlformats.org/officeDocument/2006/relationships/hyperlink" Target="http://tinyurl.com/visuomotor" TargetMode="External"/><Relationship Id="rId5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hyperlink" Target="http://tinyurl.com/visuomotor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petewarden.com/2014/10/25/how-to-run-the-caffe-deep-learning-vision-library-on-nvidias-jetson-mobile-gpu-board/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nbviewer.ipython.org/github/BVLC/caffe/blob/master/examples/00-classification.ipynb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Relationship Id="rId4" Type="http://schemas.openxmlformats.org/officeDocument/2006/relationships/image" Target="../media/image02.png"/><Relationship Id="rId5" Type="http://schemas.openxmlformats.org/officeDocument/2006/relationships/image" Target="../media/image07.png"/><Relationship Id="rId6" Type="http://schemas.openxmlformats.org/officeDocument/2006/relationships/image" Target="../media/image16.png"/><Relationship Id="rId7" Type="http://schemas.openxmlformats.org/officeDocument/2006/relationships/image" Target="../media/image57.png"/><Relationship Id="rId8" Type="http://schemas.openxmlformats.org/officeDocument/2006/relationships/image" Target="../media/image0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nbviewer.ipython.org/github/BVLC/caffe/blob/master/examples/01-learning-lenet.ipynb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hyperlink" Target="https://github.com/BVLC/caffe/wiki/Development-Hints#developing-new-layer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nbviewer.ipython.org/github/BVLC/caffe/blob/tutorial/examples/02-brewing-models.ipynb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jpg"/><Relationship Id="rId4" Type="http://schemas.openxmlformats.org/officeDocument/2006/relationships/image" Target="../media/image48.png"/><Relationship Id="rId5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nbviewer.ipython.org/github/BVLC/caffe/blob/tutorial/examples/03-fine-tuning.ipynb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nbviewer.ipython.org/github/BVLC/caffe/blob/master/examples/net_surgery.ipynb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nbviewer.ipython.org/github/BVLC/caffe/blob/master/examples/net_surgery.ipynb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Relationship Id="rId4" Type="http://schemas.openxmlformats.org/officeDocument/2006/relationships/hyperlink" Target="http://tutorial.caffe.berkeleyvision.org/caffe-cvpr15-pixels.pdf" TargetMode="External"/><Relationship Id="rId10" Type="http://schemas.openxmlformats.org/officeDocument/2006/relationships/hyperlink" Target="http://tutorial.caffe.berkeleyvision.org/caffe-cvpr15-improving.pdf" TargetMode="External"/><Relationship Id="rId9" Type="http://schemas.openxmlformats.org/officeDocument/2006/relationships/image" Target="../media/image03.png"/><Relationship Id="rId5" Type="http://schemas.openxmlformats.org/officeDocument/2006/relationships/image" Target="../media/image61.png"/><Relationship Id="rId6" Type="http://schemas.openxmlformats.org/officeDocument/2006/relationships/hyperlink" Target="http://tutorial.caffe.berkeleyvision.org/caffe-cvpr15-detection.pdf" TargetMode="External"/><Relationship Id="rId7" Type="http://schemas.openxmlformats.org/officeDocument/2006/relationships/image" Target="../media/image62.png"/><Relationship Id="rId8" Type="http://schemas.openxmlformats.org/officeDocument/2006/relationships/hyperlink" Target="http://tutorial.caffe.berkeleyvision.org/caffe-cvpr15-sequences.pdf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3.png"/><Relationship Id="rId4" Type="http://schemas.openxmlformats.org/officeDocument/2006/relationships/hyperlink" Target="http://arxiv.org/abs/1504.08083" TargetMode="External"/><Relationship Id="rId5" Type="http://schemas.openxmlformats.org/officeDocument/2006/relationships/hyperlink" Target="https://github.com/rbgirshick/fast-rcnn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5" Type="http://schemas.openxmlformats.org/officeDocument/2006/relationships/hyperlink" Target="http://arxiv.org/abs/1411.4038" TargetMode="External"/><Relationship Id="rId6" Type="http://schemas.openxmlformats.org/officeDocument/2006/relationships/hyperlink" Target="https://github.com/BVLC/caffe/wiki/Model-Zoo#fully-convolutional-semantic-segmentation-models-fcn-xs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hyperlink" Target="http://arxiv.org/abs/1411.4389" TargetMode="External"/><Relationship Id="rId6" Type="http://schemas.openxmlformats.org/officeDocument/2006/relationships/hyperlink" Target="http://jeffdonahue.com/lrc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hyperlink" Target="mailto:trevor@eecs.berkeley.edu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caffe.berkeleyvision.org/tutorial/" TargetMode="External"/><Relationship Id="rId4" Type="http://schemas.openxmlformats.org/officeDocument/2006/relationships/hyperlink" Target="http://caffe.berkeleyvision.org/#notebook-examples" TargetMode="External"/><Relationship Id="rId5" Type="http://schemas.openxmlformats.org/officeDocument/2006/relationships/hyperlink" Target="https://groups.google.com/forum/#!forum/caffe-users" TargetMode="External"/><Relationship Id="rId6" Type="http://schemas.openxmlformats.org/officeDocument/2006/relationships/hyperlink" Target="https://gitter.im/BVLC/caffe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11" Type="http://schemas.openxmlformats.org/officeDocument/2006/relationships/image" Target="../media/image77.png"/><Relationship Id="rId10" Type="http://schemas.openxmlformats.org/officeDocument/2006/relationships/image" Target="../media/image75.png"/><Relationship Id="rId12" Type="http://schemas.openxmlformats.org/officeDocument/2006/relationships/image" Target="../media/image74.png"/><Relationship Id="rId9" Type="http://schemas.openxmlformats.org/officeDocument/2006/relationships/image" Target="../media/image76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sergeykarayev.com/" TargetMode="External"/><Relationship Id="rId4" Type="http://schemas.openxmlformats.org/officeDocument/2006/relationships/hyperlink" Target="http://matttrent.com/" TargetMode="External"/><Relationship Id="rId9" Type="http://schemas.openxmlformats.org/officeDocument/2006/relationships/hyperlink" Target="http://www.adobe.com/technology/people/seattle/holger-winnemoeller.html" TargetMode="External"/><Relationship Id="rId5" Type="http://schemas.openxmlformats.org/officeDocument/2006/relationships/hyperlink" Target="http://helenhan.me/" TargetMode="External"/><Relationship Id="rId6" Type="http://schemas.openxmlformats.org/officeDocument/2006/relationships/hyperlink" Target="http://www.agarwala.org/" TargetMode="External"/><Relationship Id="rId7" Type="http://schemas.openxmlformats.org/officeDocument/2006/relationships/hyperlink" Target="http://www.eecs.berkeley.edu/~trevor/" TargetMode="External"/><Relationship Id="rId8" Type="http://schemas.openxmlformats.org/officeDocument/2006/relationships/hyperlink" Target="http://www.dgp.toronto.edu/~hertzman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://code.flickr.net/2014/10/20/introducing-flickr-park-or-bird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09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idx="4294967295" type="ctrTitle"/>
          </p:nvPr>
        </p:nvSpPr>
        <p:spPr>
          <a:xfrm>
            <a:off x="685800" y="65467"/>
            <a:ext cx="7772400" cy="1159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DIY Deep Learning for Vision: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a Hands-On Tutorial with Caffe</a:t>
            </a:r>
          </a:p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2042175" y="3770000"/>
            <a:ext cx="4909800" cy="137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Evan Shelhamer, Jeff Donahue, Jon Long, Yangqing Jia, and Ross Girshick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25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82" y="1393575"/>
            <a:ext cx="5157119" cy="23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875" y="1217662"/>
            <a:ext cx="11715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/>
        </p:nvSpPr>
        <p:spPr>
          <a:xfrm>
            <a:off x="6952100" y="2343150"/>
            <a:ext cx="18530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caffe.berkeleyvision.org</a:t>
            </a:r>
          </a:p>
        </p:txBody>
      </p:sp>
      <p:pic>
        <p:nvPicPr>
          <p:cNvPr id="28" name="Shape 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6225" y="2794337"/>
            <a:ext cx="9048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/>
        </p:nvSpPr>
        <p:spPr>
          <a:xfrm>
            <a:off x="6952112" y="3699225"/>
            <a:ext cx="18530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github.com/BVLC/caffe</a:t>
            </a:r>
          </a:p>
        </p:txBody>
      </p:sp>
      <p:pic>
        <p:nvPicPr>
          <p:cNvPr id="30" name="Shape 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2112" y="4184562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53000" y="4160737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/>
          <p:nvPr/>
        </p:nvSpPr>
        <p:spPr>
          <a:xfrm>
            <a:off x="32400" y="4224200"/>
            <a:ext cx="16289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Look for further details in the </a:t>
            </a:r>
            <a:b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outline notes</a:t>
            </a:r>
          </a:p>
        </p:txBody>
      </p:sp>
      <p:sp>
        <p:nvSpPr>
          <p:cNvPr id="33" name="Shape 33"/>
          <p:cNvSpPr/>
          <p:nvPr/>
        </p:nvSpPr>
        <p:spPr>
          <a:xfrm rot="5400000">
            <a:off x="1666350" y="4590650"/>
            <a:ext cx="454199" cy="464099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1561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What is Caffe?</a:t>
            </a:r>
          </a:p>
        </p:txBody>
      </p:sp>
      <p:grpSp>
        <p:nvGrpSpPr>
          <p:cNvPr id="108" name="Shape 108"/>
          <p:cNvGrpSpPr/>
          <p:nvPr/>
        </p:nvGrpSpPr>
        <p:grpSpPr>
          <a:xfrm>
            <a:off x="683987" y="3594852"/>
            <a:ext cx="6357203" cy="1837519"/>
            <a:chOff x="925725" y="3101800"/>
            <a:chExt cx="7001325" cy="2023699"/>
          </a:xfrm>
        </p:grpSpPr>
        <p:pic>
          <p:nvPicPr>
            <p:cNvPr id="109" name="Shape 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8325" y="3101802"/>
              <a:ext cx="1691017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Shape 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5725" y="3101800"/>
              <a:ext cx="1870350" cy="1250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Shape 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1600" y="3160262"/>
              <a:ext cx="1695450" cy="113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Shape 112"/>
            <p:cNvSpPr txBox="1"/>
            <p:nvPr/>
          </p:nvSpPr>
          <p:spPr>
            <a:xfrm>
              <a:off x="1173000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Prototype</a:t>
              </a:r>
            </a:p>
          </p:txBody>
        </p:sp>
        <p:sp>
          <p:nvSpPr>
            <p:cNvPr id="113" name="Shape 113"/>
            <p:cNvSpPr txBox="1"/>
            <p:nvPr/>
          </p:nvSpPr>
          <p:spPr>
            <a:xfrm>
              <a:off x="3825937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Train</a:t>
              </a: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6391425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Deploy</a:t>
              </a:r>
            </a:p>
          </p:txBody>
        </p:sp>
        <p:sp>
          <p:nvSpPr>
            <p:cNvPr id="115" name="Shape 115"/>
            <p:cNvSpPr txBox="1"/>
            <p:nvPr/>
          </p:nvSpPr>
          <p:spPr>
            <a:xfrm>
              <a:off x="2191350" y="4783800"/>
              <a:ext cx="47613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Shape 116"/>
          <p:cNvSpPr txBox="1"/>
          <p:nvPr>
            <p:ph idx="1" type="body"/>
          </p:nvPr>
        </p:nvSpPr>
        <p:spPr>
          <a:xfrm>
            <a:off x="457200" y="789375"/>
            <a:ext cx="8229600" cy="270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Open framework, models, and worked examples</a:t>
            </a:r>
            <a:br>
              <a:rPr lang="en" sz="2200"/>
            </a:br>
            <a:r>
              <a:rPr lang="en" sz="2200"/>
              <a:t>for deep learning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Pure C++ / CUDA architecture for deep learning</a:t>
            </a:r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en" sz="2200"/>
              <a:t>Command line, Python, MATLAB interfaces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Fast, well-tested code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Tools, reference models, demos, and recipes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Seamless switch between CPU and GPU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1"/>
            <a:ext cx="8229600" cy="539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2400"/>
              <a:t>Caffe is a Community                                          </a:t>
            </a:r>
            <a:r>
              <a:rPr b="0" lang="en" sz="1400" u="sng">
                <a:solidFill>
                  <a:schemeClr val="hlink"/>
                </a:solidFill>
                <a:hlinkClick r:id="rId3"/>
              </a:rPr>
              <a:t>project pulse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7700"/>
            <a:ext cx="9143999" cy="442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4774900" y="872100"/>
            <a:ext cx="4143899" cy="404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Caffe offers the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model definitions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optimization settings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pre-trained weights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so you can start right away.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The BVLC models are licensed for unrestricted use.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The community shares models in our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Model Zoo</a:t>
            </a:r>
            <a:r>
              <a:rPr lang="en" sz="2400"/>
              <a:t>.</a:t>
            </a:r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Reference Models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25" y="719700"/>
            <a:ext cx="3715499" cy="323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458724" y="2239424"/>
            <a:ext cx="1792375" cy="46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786962" y="3802250"/>
            <a:ext cx="3135900" cy="27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GoogLeNet: ILSVRC14 winner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The Caffe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Model Zoo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open collection of deep models to share innovation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 VGG ILSVRC14 + Devil models </a:t>
            </a:r>
            <a:r>
              <a:rPr lang="en" sz="2400">
                <a:solidFill>
                  <a:srgbClr val="CC0000"/>
                </a:solidFill>
              </a:rPr>
              <a:t>in the zoo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- Network-in-Network / CCCP model </a:t>
            </a:r>
            <a:r>
              <a:rPr lang="en" sz="2400">
                <a:solidFill>
                  <a:srgbClr val="CC0000"/>
                </a:solidFill>
              </a:rPr>
              <a:t>in the zoo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/>
              <a:t>- MIT Places scene recognition model </a:t>
            </a:r>
            <a:r>
              <a:rPr lang="en" sz="2400">
                <a:solidFill>
                  <a:srgbClr val="CC0000"/>
                </a:solidFill>
              </a:rPr>
              <a:t>in the zoo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help disseminate and reproduce research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- bundled tools for loading and publishing models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Share Your Models! </a:t>
            </a:r>
            <a:r>
              <a:rPr lang="en" sz="1800"/>
              <a:t>with your citation + license of course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37" name="Shape 1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Open Model Collection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Brewing by the Numbers...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Helvetica Neue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Speed with Krizhevsky's 2012 model: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Helvetica Neue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2 ms / image on K40 GPU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Helvetica Neue"/>
            </a:pPr>
            <a:r>
              <a:rPr lang="en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&lt;1 ms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inference with Caffe + cuDNN v2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on Titan X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Font typeface="Helvetica Neue"/>
            </a:pPr>
            <a:r>
              <a:rPr lang="en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72 million </a:t>
            </a: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images / day 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batched IO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Font typeface="Helvetica Neue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8-core CPU: ~20 ms/image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Helvetica Neue"/>
            </a:pPr>
            <a:r>
              <a:rPr lang="en" sz="2400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9k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lines of C++ code (20k with tests)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75" y="4703500"/>
            <a:ext cx="8584027" cy="3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271747"/>
            <a:ext cx="8229600" cy="152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CAFFE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"/>
              <a:t>EXAMPLES + APPLICATIONS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Share a Sip of Brewed Models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demo.caffe.berkeleyvision.org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demo code open-source and bundled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187" y="2244775"/>
            <a:ext cx="5659625" cy="23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205976"/>
            <a:ext cx="8229600" cy="583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Scene Recognition </a:t>
            </a:r>
            <a:r>
              <a:rPr b="0"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http://places.csail.mit.edu/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5290375" y="4528200"/>
            <a:ext cx="3540899" cy="583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800"/>
              <a:t>B. Zhou et al. NIPS 14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25" y="751375"/>
            <a:ext cx="6082671" cy="439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Visual Style Recognition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76" y="2236025"/>
            <a:ext cx="5727101" cy="27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6659325" y="2433700"/>
            <a:ext cx="1592700" cy="2425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Other Styles: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Vintage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Long Exposure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Noir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Pastel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Macro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… and so on.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57200" y="1200150"/>
            <a:ext cx="8229600" cy="899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Karayev et al. </a:t>
            </a:r>
            <a:r>
              <a:rPr i="1" lang="en" sz="1800">
                <a:latin typeface="Source Sans Pro"/>
                <a:ea typeface="Source Sans Pro"/>
                <a:cs typeface="Source Sans Pro"/>
                <a:sym typeface="Source Sans Pro"/>
              </a:rPr>
              <a:t>Recognizing Image Style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. BMVC14. Caffe fine-tuning example.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Demo online at </a:t>
            </a:r>
            <a:r>
              <a:rPr lang="en" sz="1800" u="sng">
                <a:solidFill>
                  <a:schemeClr val="hlink"/>
                </a:solidFill>
                <a:hlinkClick r:id="rId9"/>
              </a:rPr>
              <a:t>http://demo.vislab.berkeleyvision.org/</a:t>
            </a:r>
            <a:r>
              <a:rPr lang="en" sz="1800"/>
              <a:t> (see Results Explorer).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5009725" y="4869600"/>
            <a:ext cx="1132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/>
              <a:t>[ Image-Style]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Object Detection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457200" y="1200150"/>
            <a:ext cx="84830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R-CNN: Region-based Convolutional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http://nbviewer.ipython.org/github/BVLC/caffe/blob/master/examples/detection.ipynb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Full R-CNN scripts available at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https://github.com/rbgirshick/rcnn</a:t>
            </a: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5">
            <a:alphaModFix/>
          </a:blip>
          <a:srcRect b="6859" l="7201" r="0" t="3711"/>
          <a:stretch/>
        </p:blipFill>
        <p:spPr>
          <a:xfrm>
            <a:off x="4823225" y="2512175"/>
            <a:ext cx="3252775" cy="2180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457200" y="2940475"/>
            <a:ext cx="40371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Ross Girshick et al.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800"/>
              <a:t>Rich feature hierarchies for accurate object detection and semantic segmentation</a:t>
            </a:r>
            <a:r>
              <a:rPr lang="en" sz="1800"/>
              <a:t>. CVPR14.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Fast R-CNN - Later today!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code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Tutorial Schedule</a:t>
            </a:r>
            <a:br>
              <a:rPr lang="en"/>
            </a:br>
            <a:r>
              <a:rPr b="0" lang="en" sz="2400"/>
              <a:t>Caffe tour and latest roast</a:t>
            </a:r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1243900"/>
            <a:ext cx="8229600" cy="389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Caffe Tour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the why and how of Caffe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highlight reel of examples + applications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do-it-yourself notebooks</a:t>
            </a:r>
            <a:br>
              <a:rPr lang="en" sz="2200"/>
            </a:br>
          </a:p>
          <a:p>
            <a:pPr lvl="0" rtl="0" algn="l">
              <a:spcBef>
                <a:spcPts val="600"/>
              </a:spcBef>
              <a:buNone/>
            </a:pPr>
            <a:r>
              <a:rPr b="1" lang="en" sz="2200"/>
              <a:t>Latest Roast</a:t>
            </a: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buSzPct val="100000"/>
              <a:buChar char="-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detection</a:t>
            </a:r>
            <a:r>
              <a:rPr lang="en" sz="2200"/>
              <a:t> </a:t>
            </a:r>
            <a:r>
              <a:rPr i="1" lang="en" sz="2200"/>
              <a:t>Ross Girshick</a:t>
            </a: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buSzPct val="100000"/>
              <a:buChar char="-"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sequences and vision</a:t>
            </a:r>
            <a:r>
              <a:rPr lang="en" sz="2200"/>
              <a:t> + language </a:t>
            </a:r>
            <a:r>
              <a:rPr i="1" lang="en" sz="2200"/>
              <a:t>Jeff Donahue</a:t>
            </a: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buSzPct val="100000"/>
              <a:buChar char="-"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pixelwise prediction</a:t>
            </a:r>
            <a:r>
              <a:rPr lang="en" sz="2200"/>
              <a:t> </a:t>
            </a:r>
            <a:r>
              <a:rPr i="1" lang="en" sz="2200"/>
              <a:t>Jon Long and Evan Shelhamer</a:t>
            </a:r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buSzPct val="100000"/>
              <a:buChar char="-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framework future</a:t>
            </a:r>
            <a:r>
              <a:rPr i="1" lang="en" sz="2200"/>
              <a:t> Yangqing Jia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457200" y="1047750"/>
            <a:ext cx="8229600" cy="231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Recurrent Net RNN and Long Short Term Memory LSTM </a:t>
            </a:r>
            <a:br>
              <a:rPr lang="en" sz="1800"/>
            </a:br>
            <a:r>
              <a:rPr lang="en" sz="1800"/>
              <a:t>are sequential models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video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language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dynamics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learned by back-propagation through time.</a:t>
            </a:r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Sequences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600" y="2546062"/>
            <a:ext cx="2377474" cy="23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600" y="814950"/>
            <a:ext cx="2328524" cy="17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7189912" y="4773450"/>
            <a:ext cx="1822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Jeff Donahue et al.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57200" y="2932300"/>
            <a:ext cx="60834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LRCN: Long-term Recurrent Convolutional Network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activity recognition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image captioning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video captioning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507950" y="4404150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web page &amp; PR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457200" y="1063375"/>
            <a:ext cx="5430899" cy="2177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Fully convolutional networks for pixel prediction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applied to semantic segmentation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end-to-end learning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efficiency in inference and learning</a:t>
            </a:r>
            <a:br>
              <a:rPr lang="en" sz="1800"/>
            </a:br>
            <a:r>
              <a:rPr lang="en" sz="1800"/>
              <a:t>175 ms per-image prediction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multi-modal, multi-task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197" name="Shape 1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Segmentation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457200" y="3261825"/>
            <a:ext cx="40371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Further applications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depth estimation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denoising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025" y="1063375"/>
            <a:ext cx="3366750" cy="18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5888025" y="4622700"/>
            <a:ext cx="3052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Jon Long* &amp; Evan Shelhamer*,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/>
              <a:t>Trevor Darrell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112" y="3054725"/>
            <a:ext cx="2568574" cy="16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507950" y="4404150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pre-release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>
            <a:hlinkClick/>
          </p:cNvPr>
          <p:cNvSpPr/>
          <p:nvPr/>
        </p:nvSpPr>
        <p:spPr>
          <a:xfrm>
            <a:off x="507948" y="975150"/>
            <a:ext cx="3945800" cy="2959350"/>
          </a:xfrm>
          <a:prstGeom prst="rect">
            <a:avLst/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8" name="Shape 208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Deep Visuomotor Control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5633650" y="4594700"/>
            <a:ext cx="3392099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Sergey Levine* &amp; Chelsea Finn*, Trevor Darrell, and Pieter Abbeel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507950" y="4682000"/>
            <a:ext cx="3334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tech report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http://tinyurl.com/visuomotor</a:t>
            </a:r>
          </a:p>
        </p:txBody>
      </p:sp>
      <p:sp>
        <p:nvSpPr>
          <p:cNvPr id="211" name="Shape 211">
            <a:hlinkClick/>
          </p:cNvPr>
          <p:cNvSpPr/>
          <p:nvPr/>
        </p:nvSpPr>
        <p:spPr>
          <a:xfrm>
            <a:off x="4741000" y="975150"/>
            <a:ext cx="3945800" cy="2959350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2" name="Shape 212"/>
          <p:cNvSpPr txBox="1"/>
          <p:nvPr/>
        </p:nvSpPr>
        <p:spPr>
          <a:xfrm>
            <a:off x="1415475" y="3986175"/>
            <a:ext cx="2386499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example experiments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5520650" y="3986175"/>
            <a:ext cx="2386499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feature visualization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Deep Visuomotor Control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5633650" y="4594700"/>
            <a:ext cx="3392099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Sergey Levine* &amp; Chelsea Finn*, Trevor Darrell, and Pieter Abbeel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25" y="1317950"/>
            <a:ext cx="9005475" cy="168739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138525" y="3005350"/>
            <a:ext cx="5356500" cy="13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600"/>
              </a:spcBef>
              <a:buClr>
                <a:schemeClr val="dk1"/>
              </a:buClr>
              <a:buSzPct val="88888"/>
              <a:buChar char="-"/>
            </a:pPr>
            <a:r>
              <a:rPr lang="en" sz="1800">
                <a:solidFill>
                  <a:schemeClr val="dk1"/>
                </a:solidFill>
              </a:rPr>
              <a:t>multimodal (images &amp; robot configuration)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learned end-to-end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runs at 20 Hz - mixed GPU &amp; CPU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for real-time control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507950" y="4682000"/>
            <a:ext cx="33348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tech report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http://tinyurl.com/visuomotor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Embedded Caffe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457200" y="1200150"/>
            <a:ext cx="8229600" cy="715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Caffe on the NVIDIA Jetson TK1 mobile board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50" y="2001400"/>
            <a:ext cx="3408449" cy="2255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4183300" y="1858050"/>
            <a:ext cx="3739800" cy="23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10 watts of power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inference at 35 ms per image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no need to change the code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12239" l="13020" r="9430" t="24700"/>
          <a:stretch/>
        </p:blipFill>
        <p:spPr>
          <a:xfrm>
            <a:off x="98100" y="931225"/>
            <a:ext cx="6802775" cy="41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Convolutional Network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Classification</a:t>
            </a:r>
          </a:p>
        </p:txBody>
      </p:sp>
      <p:sp>
        <p:nvSpPr>
          <p:cNvPr id="242" name="Shape 242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instant recognition the Caffe way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/>
              <a:t>Convolutional Networks: 1989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649075" y="4072575"/>
            <a:ext cx="5076000" cy="9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LeNet: a layered model composed of convolution and subsampling operations followed by a holistic representation and ultimately a classifier for handwritten digits. [ LeNet ]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00" y="1263125"/>
            <a:ext cx="7525024" cy="22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000"/>
              <a:t>Convolutional Nets: 2012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649075" y="4072575"/>
            <a:ext cx="4916400" cy="9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AlexNet: a layered model composed of convolution, subsampling, and further operations followed by a holistic representation and all-in-all a landmark classifier 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ILSVRC12. [ AlexNet ]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75" y="1270450"/>
            <a:ext cx="69246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5565475" y="4072575"/>
            <a:ext cx="3578400" cy="997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+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+ gpu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+ non-saturating nonlinearity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+ regularization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Convolutional Nets: 2014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649075" y="3843975"/>
            <a:ext cx="4916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ILSVRC14 Winners: </a:t>
            </a:r>
            <a:r>
              <a:rPr b="1" lang="en"/>
              <a:t>~6.6% Top-5 error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GoogLeNet: composition of multi-scale dimension-reduced modules (pictured)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VGG: 16 layers of 3x3 convolution interleaved with max pooling + 3 fully-connected layers 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5565475" y="4072575"/>
            <a:ext cx="3578400" cy="72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+ depth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+ data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+ dimensionality reduction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875" y="2232375"/>
            <a:ext cx="3784125" cy="20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32000">
            <a:off x="2485874" y="-1357799"/>
            <a:ext cx="2609849" cy="718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End-to-End Learning for Many Tasks</a:t>
            </a:r>
          </a:p>
        </p:txBody>
      </p:sp>
      <p:pic>
        <p:nvPicPr>
          <p:cNvPr id="45" name="Shape 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854" y="2322187"/>
            <a:ext cx="1009488" cy="121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604" y="1298040"/>
            <a:ext cx="1788211" cy="127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7367" y="1271190"/>
            <a:ext cx="2013014" cy="133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7933" y="2811875"/>
            <a:ext cx="1271877" cy="18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0189" y="3276806"/>
            <a:ext cx="1695044" cy="10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3600" y="2998675"/>
            <a:ext cx="1792900" cy="16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Learning LeNet</a:t>
            </a:r>
          </a:p>
        </p:txBody>
      </p:sp>
      <p:sp>
        <p:nvSpPr>
          <p:cNvPr id="272" name="Shape 272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 to the future of visual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Deep Learning, as it is executed...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517925" y="1481075"/>
            <a:ext cx="6720299" cy="326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What should a framework handle?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Compositional Models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Decompose the problem and code!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End-to-End Learning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Configure and solve!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Many Architectures and Tasks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	Define, experiment, and extend!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Net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0375" y="1441425"/>
            <a:ext cx="4027499" cy="2354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"dummy-net"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"data" …}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"conv" …}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"pool" …}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… more layers 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"loss" …}</a:t>
            </a:r>
          </a:p>
        </p:txBody>
      </p:sp>
      <p:sp>
        <p:nvSpPr>
          <p:cNvPr id="285" name="Shape 285"/>
          <p:cNvSpPr txBox="1"/>
          <p:nvPr>
            <p:ph idx="2" type="body"/>
          </p:nvPr>
        </p:nvSpPr>
        <p:spPr>
          <a:xfrm>
            <a:off x="457200" y="742950"/>
            <a:ext cx="4601400" cy="1074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" sz="2000"/>
              <a:t>A network is a set of layers</a:t>
            </a:r>
            <a:br>
              <a:rPr lang="en" sz="2000"/>
            </a:br>
            <a:r>
              <a:rPr lang="en" sz="2000"/>
              <a:t>and their connections:</a:t>
            </a:r>
          </a:p>
        </p:txBody>
      </p:sp>
      <p:grpSp>
        <p:nvGrpSpPr>
          <p:cNvPr id="286" name="Shape 286"/>
          <p:cNvGrpSpPr/>
          <p:nvPr/>
        </p:nvGrpSpPr>
        <p:grpSpPr>
          <a:xfrm>
            <a:off x="5309549" y="0"/>
            <a:ext cx="3593199" cy="5143504"/>
            <a:chOff x="5461949" y="0"/>
            <a:chExt cx="3593199" cy="5143504"/>
          </a:xfrm>
        </p:grpSpPr>
        <p:sp>
          <p:nvSpPr>
            <p:cNvPr id="287" name="Shape 287"/>
            <p:cNvSpPr txBox="1"/>
            <p:nvPr/>
          </p:nvSpPr>
          <p:spPr>
            <a:xfrm>
              <a:off x="6162487" y="2646125"/>
              <a:ext cx="1034399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LogReg </a:t>
              </a:r>
              <a:r>
                <a:rPr lang="en" sz="1800">
                  <a:solidFill>
                    <a:schemeClr val="dk1"/>
                  </a:solidFill>
                  <a:highlight>
                    <a:srgbClr val="F9F9F9"/>
                  </a:highlight>
                </a:rPr>
                <a:t>↑</a:t>
              </a:r>
            </a:p>
          </p:txBody>
        </p:sp>
        <p:sp>
          <p:nvSpPr>
            <p:cNvPr id="288" name="Shape 288"/>
            <p:cNvSpPr txBox="1"/>
            <p:nvPr/>
          </p:nvSpPr>
          <p:spPr>
            <a:xfrm>
              <a:off x="6369437" y="3999400"/>
              <a:ext cx="1034399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LeNet </a:t>
              </a:r>
              <a:r>
                <a:rPr lang="en" sz="1800">
                  <a:solidFill>
                    <a:schemeClr val="dk1"/>
                  </a:solidFill>
                  <a:highlight>
                    <a:srgbClr val="F9F9F9"/>
                  </a:highlight>
                </a:rPr>
                <a:t>→</a:t>
              </a:r>
            </a:p>
          </p:txBody>
        </p:sp>
        <p:grpSp>
          <p:nvGrpSpPr>
            <p:cNvPr id="289" name="Shape 289"/>
            <p:cNvGrpSpPr/>
            <p:nvPr/>
          </p:nvGrpSpPr>
          <p:grpSpPr>
            <a:xfrm>
              <a:off x="5461949" y="0"/>
              <a:ext cx="3593199" cy="5143504"/>
              <a:chOff x="5385749" y="0"/>
              <a:chExt cx="3593199" cy="5143504"/>
            </a:xfrm>
          </p:grpSpPr>
          <p:pic>
            <p:nvPicPr>
              <p:cNvPr id="290" name="Shape 29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403850" y="205974"/>
                <a:ext cx="885050" cy="43552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1" name="Shape 29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598200" y="0"/>
                <a:ext cx="380748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" name="Shape 29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591414" y="205973"/>
                <a:ext cx="1605475" cy="2291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3" name="Shape 293"/>
              <p:cNvSpPr txBox="1"/>
              <p:nvPr/>
            </p:nvSpPr>
            <p:spPr>
              <a:xfrm>
                <a:off x="5385749" y="4561200"/>
                <a:ext cx="3001799" cy="51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r">
                  <a:spcBef>
                    <a:spcPts val="0"/>
                  </a:spcBef>
                  <a:buNone/>
                </a:pPr>
                <a:r>
                  <a:rPr lang="en"/>
                  <a:t>ImageNet, Krizhevsky 2012 </a:t>
                </a:r>
                <a:r>
                  <a:rPr lang="en" sz="1800">
                    <a:solidFill>
                      <a:schemeClr val="dk1"/>
                    </a:solidFill>
                    <a:highlight>
                      <a:srgbClr val="F9F9F9"/>
                    </a:highlight>
                  </a:rPr>
                  <a:t>→</a:t>
                </a:r>
              </a:p>
            </p:txBody>
          </p:sp>
        </p:grpSp>
      </p:grpSp>
      <p:sp>
        <p:nvSpPr>
          <p:cNvPr id="294" name="Shape 294"/>
          <p:cNvSpPr txBox="1"/>
          <p:nvPr>
            <p:ph idx="3" type="body"/>
          </p:nvPr>
        </p:nvSpPr>
        <p:spPr>
          <a:xfrm>
            <a:off x="463600" y="3688500"/>
            <a:ext cx="4601400" cy="14550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1800"/>
              <a:t>Caffe creates and checks the net from the definition.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</a:pPr>
            <a:r>
              <a:rPr lang="en" sz="1800"/>
              <a:t>Data and derivatives flow through the net as </a:t>
            </a:r>
            <a:r>
              <a:rPr i="1" lang="en" sz="1800"/>
              <a:t>blobs</a:t>
            </a:r>
            <a:r>
              <a:rPr lang="en" sz="1800"/>
              <a:t> – an array interface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Forward / Backward </a:t>
            </a:r>
            <a:r>
              <a:rPr b="0" lang="en" sz="2000"/>
              <a:t>the essential Net computations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25" y="943350"/>
            <a:ext cx="5717475" cy="34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457200" y="4478100"/>
            <a:ext cx="8450700" cy="66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C30000"/>
                </a:solidFill>
              </a:rPr>
              <a:t>Caffe models are complete machine learning systems for inference and learning.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C30000"/>
                </a:solidFill>
              </a:rPr>
              <a:t>The computation follows from the model definition. Define the model and run.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C30000"/>
              </a:solidFill>
            </a:endParaRPr>
          </a:p>
        </p:txBody>
      </p:sp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128200"/>
            <a:ext cx="897624" cy="102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DAG</a:t>
            </a: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912" y="3004525"/>
            <a:ext cx="2457099" cy="18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625" y="1152674"/>
            <a:ext cx="3055674" cy="164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25" y="2072908"/>
            <a:ext cx="3267174" cy="99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6">
            <a:alphaModFix/>
          </a:blip>
          <a:srcRect b="0" l="0" r="0" t="25539"/>
          <a:stretch/>
        </p:blipFill>
        <p:spPr>
          <a:xfrm>
            <a:off x="5783250" y="253625"/>
            <a:ext cx="3086425" cy="7791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629725" y="1219300"/>
            <a:ext cx="4579199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Many current deep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have linear structure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574325" y="3155675"/>
            <a:ext cx="4579199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but Caffe nets can have any directed acyclic graph (DAG) structure.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Define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bottoms </a:t>
            </a:r>
            <a:r>
              <a:rPr lang="en">
                <a:solidFill>
                  <a:schemeClr val="dk1"/>
                </a:solidFill>
              </a:rPr>
              <a:t>and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</a:rPr>
              <a:t>and Caffe will connect the net.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5706975" y="4802100"/>
            <a:ext cx="3110700" cy="34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LRCN joint vision-sequence model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798625" y="2661875"/>
            <a:ext cx="2927399" cy="34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GoogLeNet Inception Module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5935650" y="926150"/>
            <a:ext cx="2927399" cy="34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SDS two-stream net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457200" y="1426650"/>
            <a:ext cx="3801599" cy="270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999999"/>
                </a:solidFill>
              </a:rPr>
              <a:t>Setup</a:t>
            </a:r>
            <a:r>
              <a:rPr lang="en" sz="1800"/>
              <a:t>: run once for initialization.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Forward</a:t>
            </a:r>
            <a:r>
              <a:rPr lang="en" sz="1800"/>
              <a:t>: make output given input.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C30000"/>
                </a:solidFill>
              </a:rPr>
              <a:t>Backward</a:t>
            </a:r>
            <a:r>
              <a:rPr lang="en" sz="1800"/>
              <a:t>: make gradient of output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 w.r.t. bottom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 w.r.t. parameters (if needed)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999999"/>
                </a:solidFill>
              </a:rPr>
              <a:t>Reshape</a:t>
            </a:r>
            <a:r>
              <a:rPr lang="en" sz="1800">
                <a:solidFill>
                  <a:schemeClr val="dk1"/>
                </a:solidFill>
              </a:rPr>
              <a:t>: set dimensions.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322" name="Shape 322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Layer Protocol</a:t>
            </a:r>
          </a:p>
        </p:txBody>
      </p:sp>
      <p:grpSp>
        <p:nvGrpSpPr>
          <p:cNvPr id="323" name="Shape 323"/>
          <p:cNvGrpSpPr/>
          <p:nvPr/>
        </p:nvGrpSpPr>
        <p:grpSpPr>
          <a:xfrm>
            <a:off x="5108900" y="1298763"/>
            <a:ext cx="3234925" cy="2481836"/>
            <a:chOff x="5108900" y="1298763"/>
            <a:chExt cx="3234925" cy="2481836"/>
          </a:xfrm>
        </p:grpSpPr>
        <p:pic>
          <p:nvPicPr>
            <p:cNvPr id="324" name="Shape 3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5187" y="1298763"/>
              <a:ext cx="2102349" cy="2417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Shape 325"/>
            <p:cNvSpPr/>
            <p:nvPr/>
          </p:nvSpPr>
          <p:spPr>
            <a:xfrm>
              <a:off x="5108900" y="1298775"/>
              <a:ext cx="300000" cy="2417699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26" name="Shape 326"/>
            <p:cNvGrpSpPr/>
            <p:nvPr/>
          </p:nvGrpSpPr>
          <p:grpSpPr>
            <a:xfrm>
              <a:off x="7820900" y="1362900"/>
              <a:ext cx="522925" cy="2417699"/>
              <a:chOff x="8506700" y="1362900"/>
              <a:chExt cx="522925" cy="2417699"/>
            </a:xfrm>
          </p:grpSpPr>
          <p:sp>
            <p:nvSpPr>
              <p:cNvPr id="327" name="Shape 327"/>
              <p:cNvSpPr/>
              <p:nvPr/>
            </p:nvSpPr>
            <p:spPr>
              <a:xfrm rot="10800000">
                <a:off x="8729624" y="1362900"/>
                <a:ext cx="300000" cy="2417699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cmpd="sng" w="19050">
                <a:solidFill>
                  <a:srgbClr val="C3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Shape 328"/>
              <p:cNvSpPr/>
              <p:nvPr/>
            </p:nvSpPr>
            <p:spPr>
              <a:xfrm rot="-5400000">
                <a:off x="8560700" y="2151224"/>
                <a:ext cx="300000" cy="408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cmpd="sng" w="19050">
                <a:solidFill>
                  <a:srgbClr val="C3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Shape 329"/>
              <p:cNvSpPr/>
              <p:nvPr/>
            </p:nvSpPr>
            <p:spPr>
              <a:xfrm rot="-5400000">
                <a:off x="8560700" y="2507624"/>
                <a:ext cx="300000" cy="408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cmpd="sng" w="19050">
                <a:solidFill>
                  <a:srgbClr val="C3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0" name="Shape 330"/>
          <p:cNvSpPr txBox="1"/>
          <p:nvPr/>
        </p:nvSpPr>
        <p:spPr>
          <a:xfrm>
            <a:off x="5108909" y="4618950"/>
            <a:ext cx="32348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Layer Development Checklist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457200" y="4128150"/>
            <a:ext cx="43212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/>
              <a:t>Compositional Modeling</a:t>
            </a:r>
            <a:br>
              <a:rPr lang="en" sz="1800"/>
            </a:br>
            <a:r>
              <a:rPr lang="en" sz="1800"/>
              <a:t>The Net’s forward and backward passes are composed of the layers’ steps.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"/>
            <a:ext cx="447675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>
            <p:ph idx="4294967295" type="title"/>
          </p:nvPr>
        </p:nvSpPr>
        <p:spPr>
          <a:xfrm>
            <a:off x="5124600" y="28575"/>
            <a:ext cx="4019400" cy="13064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Layer Protocol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"/>
              <a:t>== Class Interface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5233500" y="1426650"/>
            <a:ext cx="3801599" cy="359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Define a class in C++ or Python to extend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Layer</a:t>
            </a:r>
            <a:r>
              <a:rPr lang="en" sz="18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Include your new layer type in a network and keep brewing.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layer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type: "Python"</a:t>
            </a:r>
            <a:br>
              <a:rPr lang="en" sz="1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python_param {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module: "layers"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layer: "EuclideanLoss"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} }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1798700" y="2542950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i="1" lang="en" sz="1600"/>
              <a:t>N</a:t>
            </a:r>
            <a:r>
              <a:rPr lang="en" sz="1600"/>
              <a:t>umber x </a:t>
            </a:r>
            <a:r>
              <a:rPr i="1" lang="en" sz="1600">
                <a:solidFill>
                  <a:schemeClr val="dk1"/>
                </a:solidFill>
              </a:rPr>
              <a:t>K </a:t>
            </a:r>
            <a:r>
              <a:rPr lang="en" sz="1600"/>
              <a:t>Channel x </a:t>
            </a:r>
            <a:r>
              <a:rPr i="1" lang="en" sz="1600"/>
              <a:t>H</a:t>
            </a:r>
            <a:r>
              <a:rPr lang="en" sz="1600"/>
              <a:t>eight x </a:t>
            </a:r>
            <a:r>
              <a:rPr i="1" lang="en" sz="1600"/>
              <a:t>W</a:t>
            </a:r>
            <a:r>
              <a:rPr lang="en" sz="1600"/>
              <a:t>idth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256 x 3 x 227 x 227 for ImageNet train input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553200" y="834774"/>
            <a:ext cx="47976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Blobs are N-D arrays for storing and communicating information.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hold data, derivatives, and parameters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lazily allocate memory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shuttle between CPU and GPU</a:t>
            </a:r>
          </a:p>
        </p:txBody>
      </p:sp>
      <p:sp>
        <p:nvSpPr>
          <p:cNvPr id="345" name="Shape 345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Blob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556425" y="74475"/>
            <a:ext cx="2040000" cy="1234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CONVOLUTION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4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4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… definition 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47" name="Shape 347"/>
          <p:cNvGrpSpPr/>
          <p:nvPr/>
        </p:nvGrpSpPr>
        <p:grpSpPr>
          <a:xfrm>
            <a:off x="6410075" y="1308675"/>
            <a:ext cx="2102349" cy="3760375"/>
            <a:chOff x="6410075" y="953475"/>
            <a:chExt cx="2102349" cy="3760375"/>
          </a:xfrm>
        </p:grpSpPr>
        <p:pic>
          <p:nvPicPr>
            <p:cNvPr id="348" name="Shape 3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10075" y="1603563"/>
              <a:ext cx="2102349" cy="2417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Shape 349"/>
            <p:cNvSpPr txBox="1"/>
            <p:nvPr/>
          </p:nvSpPr>
          <p:spPr>
            <a:xfrm>
              <a:off x="7029250" y="953475"/>
              <a:ext cx="863999" cy="6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/>
                <a:t>top</a:t>
              </a:r>
              <a:r>
                <a:rPr lang="en" sz="1800"/>
                <a:t> </a:t>
              </a:r>
              <a:br>
                <a:rPr lang="en" sz="1800"/>
              </a:br>
              <a:r>
                <a:rPr lang="en" sz="1800"/>
                <a:t>blob</a:t>
              </a:r>
            </a:p>
          </p:txBody>
        </p:sp>
        <p:sp>
          <p:nvSpPr>
            <p:cNvPr id="350" name="Shape 350"/>
            <p:cNvSpPr txBox="1"/>
            <p:nvPr/>
          </p:nvSpPr>
          <p:spPr>
            <a:xfrm>
              <a:off x="6968500" y="4063750"/>
              <a:ext cx="9855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/>
                <a:t>bottom</a:t>
              </a:r>
              <a:r>
                <a:rPr lang="en" sz="1800"/>
                <a:t> blob</a:t>
              </a:r>
            </a:p>
          </p:txBody>
        </p:sp>
      </p:grpSp>
      <p:sp>
        <p:nvSpPr>
          <p:cNvPr id="351" name="Shape 351"/>
          <p:cNvSpPr/>
          <p:nvPr/>
        </p:nvSpPr>
        <p:spPr>
          <a:xfrm>
            <a:off x="706700" y="3637337"/>
            <a:ext cx="914400" cy="914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706700" y="2542950"/>
            <a:ext cx="914400" cy="914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1226300" y="4731725"/>
            <a:ext cx="394800" cy="3948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 txBox="1"/>
          <p:nvPr/>
        </p:nvSpPr>
        <p:spPr>
          <a:xfrm>
            <a:off x="1798700" y="3609150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Parameter: Convolution Weight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600"/>
              <a:t>N </a:t>
            </a:r>
            <a:r>
              <a:rPr lang="en" sz="1600"/>
              <a:t>Output x </a:t>
            </a:r>
            <a:r>
              <a:rPr i="1" lang="en" sz="1600">
                <a:solidFill>
                  <a:schemeClr val="dk1"/>
                </a:solidFill>
              </a:rPr>
              <a:t>K </a:t>
            </a:r>
            <a:r>
              <a:rPr lang="en" sz="1600"/>
              <a:t>Input x </a:t>
            </a:r>
            <a:r>
              <a:rPr i="1" lang="en" sz="1600"/>
              <a:t>H</a:t>
            </a:r>
            <a:r>
              <a:rPr lang="en" sz="1600"/>
              <a:t>eight x </a:t>
            </a:r>
            <a:r>
              <a:rPr i="1" lang="en" sz="1600"/>
              <a:t>W</a:t>
            </a:r>
            <a:r>
              <a:rPr lang="en" sz="1600"/>
              <a:t>idth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96 x 3 x 11 x 11 for CaffeNet conv1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1798687" y="4519925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Parameter: Convolution Bias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96 x 1 x 1 x 1 for CaffeNet conv1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/>
        </p:nvSpPr>
        <p:spPr>
          <a:xfrm>
            <a:off x="457200" y="834774"/>
            <a:ext cx="4797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Blobs provide a unified memory interface.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1910300" y="1558950"/>
            <a:ext cx="4164000" cy="81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Reshape(num, channel, height, width)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declare dimensions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make </a:t>
            </a:r>
            <a:r>
              <a:rPr i="1" lang="en" sz="1600"/>
              <a:t>SyncedMem</a:t>
            </a:r>
            <a:r>
              <a:rPr lang="en" sz="1600"/>
              <a:t> -- but only lazily allocate</a:t>
            </a:r>
          </a:p>
        </p:txBody>
      </p:sp>
      <p:sp>
        <p:nvSpPr>
          <p:cNvPr id="362" name="Shape 362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Blob</a:t>
            </a:r>
          </a:p>
        </p:txBody>
      </p:sp>
      <p:sp>
        <p:nvSpPr>
          <p:cNvPr id="363" name="Shape 363"/>
          <p:cNvSpPr/>
          <p:nvPr/>
        </p:nvSpPr>
        <p:spPr>
          <a:xfrm>
            <a:off x="553200" y="1558950"/>
            <a:ext cx="914400" cy="914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387" y="3736352"/>
            <a:ext cx="1691017" cy="1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400" y="834775"/>
            <a:ext cx="1690999" cy="149146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/>
          <p:nvPr/>
        </p:nvSpPr>
        <p:spPr>
          <a:xfrm rot="5400000">
            <a:off x="7640849" y="3500695"/>
            <a:ext cx="394800" cy="764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 rot="-5400000">
            <a:off x="7640839" y="2409211"/>
            <a:ext cx="394800" cy="764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 txBox="1"/>
          <p:nvPr/>
        </p:nvSpPr>
        <p:spPr>
          <a:xfrm>
            <a:off x="553200" y="2646150"/>
            <a:ext cx="41640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cpu_data(), mutable_cpu_data()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host memory for CPU mode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600">
                <a:solidFill>
                  <a:schemeClr val="dk1"/>
                </a:solidFill>
              </a:rPr>
              <a:t>gpu_data(), mutable_gpu_data()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- device memory for GPU mode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369" name="Shape 369"/>
          <p:cNvSpPr txBox="1"/>
          <p:nvPr/>
        </p:nvSpPr>
        <p:spPr>
          <a:xfrm>
            <a:off x="553200" y="3890550"/>
            <a:ext cx="4701599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/>
              <a:t>{cpu,gpu}_diff(), mutable_{cpu,gpu}_diff()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/>
              <a:t>- derivative counterparts to data methods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- easy access to data + diff in forward / backward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370" name="Shape 370"/>
          <p:cNvSpPr txBox="1"/>
          <p:nvPr/>
        </p:nvSpPr>
        <p:spPr>
          <a:xfrm>
            <a:off x="6585600" y="2650300"/>
            <a:ext cx="26525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600"/>
              <a:t>SyncedMem</a:t>
            </a:r>
            <a:r>
              <a:rPr lang="en" sz="1600"/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600"/>
              <a:t>allocation + communication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/>
        </p:nvSpPr>
        <p:spPr>
          <a:xfrm>
            <a:off x="6533950" y="12458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Classification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SoftmaxWithLoss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HingeLoss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Linear Regression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EuclideanLoss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Attributes / Multiclassification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SigmoidCrossEntropyLoss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Others…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30000"/>
                </a:solidFill>
              </a:rPr>
              <a:t>New Task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30000"/>
                </a:solidFill>
                <a:latin typeface="Courier New"/>
                <a:ea typeface="Courier New"/>
                <a:cs typeface="Courier New"/>
                <a:sym typeface="Courier New"/>
              </a:rPr>
              <a:t>NewLoss</a:t>
            </a:r>
          </a:p>
        </p:txBody>
      </p:sp>
      <p:sp>
        <p:nvSpPr>
          <p:cNvPr id="376" name="Shape 3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Loss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17275"/>
            <a:ext cx="2228750" cy="2386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457200" y="1448875"/>
            <a:ext cx="30836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What kind of model is this?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457200" y="4562100"/>
            <a:ext cx="442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Define the task by the </a:t>
            </a:r>
            <a:r>
              <a:rPr b="1" lang="en" sz="1800"/>
              <a:t>loss</a:t>
            </a:r>
            <a:r>
              <a:rPr lang="en" sz="1800"/>
              <a:t>.</a:t>
            </a:r>
          </a:p>
        </p:txBody>
      </p:sp>
      <p:grpSp>
        <p:nvGrpSpPr>
          <p:cNvPr id="380" name="Shape 380"/>
          <p:cNvGrpSpPr/>
          <p:nvPr/>
        </p:nvGrpSpPr>
        <p:grpSpPr>
          <a:xfrm>
            <a:off x="3654825" y="1245850"/>
            <a:ext cx="2346300" cy="3245725"/>
            <a:chOff x="5511850" y="1158150"/>
            <a:chExt cx="2346300" cy="3245725"/>
          </a:xfrm>
        </p:grpSpPr>
        <p:pic>
          <p:nvPicPr>
            <p:cNvPr id="381" name="Shape 3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1850" y="1158150"/>
              <a:ext cx="2346299" cy="3245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Shape 382"/>
            <p:cNvSpPr txBox="1"/>
            <p:nvPr/>
          </p:nvSpPr>
          <p:spPr>
            <a:xfrm>
              <a:off x="6056050" y="1233025"/>
              <a:ext cx="1802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100">
                  <a:latin typeface="Georgia"/>
                  <a:ea typeface="Georgia"/>
                  <a:cs typeface="Georgia"/>
                  <a:sym typeface="Georgia"/>
                </a:rPr>
                <a:t>loss (LOSS_TYPE)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is Deep Learning? 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558150" y="1813050"/>
            <a:ext cx="6720299" cy="25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Compositional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Learned End-to-End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Hierarchy of Representations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vision: pixel, motif, part, object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text: character, word, clause, sentence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speech: audio, band, phone, word</a:t>
            </a:r>
          </a:p>
        </p:txBody>
      </p:sp>
      <p:sp>
        <p:nvSpPr>
          <p:cNvPr id="57" name="Shape 57"/>
          <p:cNvSpPr txBox="1"/>
          <p:nvPr/>
        </p:nvSpPr>
        <p:spPr>
          <a:xfrm>
            <a:off x="673000" y="4385775"/>
            <a:ext cx="1410299" cy="4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concrete</a:t>
            </a:r>
          </a:p>
        </p:txBody>
      </p:sp>
      <p:sp>
        <p:nvSpPr>
          <p:cNvPr id="58" name="Shape 58"/>
          <p:cNvSpPr txBox="1"/>
          <p:nvPr/>
        </p:nvSpPr>
        <p:spPr>
          <a:xfrm>
            <a:off x="4312225" y="4372275"/>
            <a:ext cx="1410299" cy="4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abstract</a:t>
            </a:r>
          </a:p>
        </p:txBody>
      </p:sp>
      <p:sp>
        <p:nvSpPr>
          <p:cNvPr id="59" name="Shape 59"/>
          <p:cNvSpPr/>
          <p:nvPr/>
        </p:nvSpPr>
        <p:spPr>
          <a:xfrm>
            <a:off x="1989375" y="4544625"/>
            <a:ext cx="2005800" cy="1331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/>
        </p:nvSpPr>
        <p:spPr>
          <a:xfrm>
            <a:off x="2386025" y="4544625"/>
            <a:ext cx="1410299" cy="477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learning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300" y="1063375"/>
            <a:ext cx="2915500" cy="39056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891425" y="4810250"/>
            <a:ext cx="3118499" cy="2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200"/>
              <a:t>figure credit Yann LeCun, ICML ‘13 tutorial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850425" y="3330600"/>
            <a:ext cx="4253699" cy="181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1666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ConvolutionParameter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lvl="0" rtl="0">
              <a:lnSpc>
                <a:spcPct val="151666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// The number of outputs for the layer</a:t>
            </a:r>
          </a:p>
          <a:p>
            <a:pPr lvl="0" rtl="0">
              <a:lnSpc>
                <a:spcPct val="151666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uint32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num_output = </a:t>
            </a:r>
            <a:r>
              <a:rPr lang="en" sz="12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lvl="0" rtl="0">
              <a:lnSpc>
                <a:spcPct val="151666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// whether to have bias terms</a:t>
            </a:r>
          </a:p>
          <a:p>
            <a:pPr lvl="0" rtl="0">
              <a:lnSpc>
                <a:spcPct val="151666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bias_term = </a:t>
            </a:r>
            <a:r>
              <a:rPr lang="en" sz="12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12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 </a:t>
            </a:r>
          </a:p>
          <a:p>
            <a:pPr lvl="0" rtl="0">
              <a:lnSpc>
                <a:spcPct val="151666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88" name="Shape 388"/>
          <p:cNvSpPr txBox="1"/>
          <p:nvPr>
            <p:ph idx="2" type="body"/>
          </p:nvPr>
        </p:nvSpPr>
        <p:spPr>
          <a:xfrm>
            <a:off x="5341125" y="935012"/>
            <a:ext cx="32132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"Convolution"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convolution_param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20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stride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weight_filler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"xavier"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5135900" y="4713850"/>
            <a:ext cx="40626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/>
        </p:nvSpPr>
        <p:spPr>
          <a:xfrm>
            <a:off x="381000" y="1004425"/>
            <a:ext cx="4818899" cy="23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Strongly typed format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Auto-generates code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Developed by Google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lang="en" sz="2400">
                <a:solidFill>
                  <a:schemeClr val="dk1"/>
                </a:solidFill>
              </a:rPr>
              <a:t>Defines Net / Layer / Solver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schemas in </a:t>
            </a:r>
            <a:r>
              <a:rPr b="1" lang="en" sz="2400">
                <a:solidFill>
                  <a:schemeClr val="dk1"/>
                </a:solidFill>
              </a:rPr>
              <a:t>caffe.proto</a:t>
            </a:r>
          </a:p>
        </p:txBody>
      </p:sp>
      <p:sp>
        <p:nvSpPr>
          <p:cNvPr id="391" name="Shape 3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Protobuf Model Format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Model Zoo Format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75" y="1141075"/>
            <a:ext cx="6804001" cy="33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539700" y="4368775"/>
            <a:ext cx="6803999" cy="77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Gists on github hold model definition, license, url for weights, and hash of Caffe commit that guarantees compatibility.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Solving: Training a Net</a:t>
            </a:r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457200" y="742950"/>
            <a:ext cx="8229600" cy="3252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/>
              <a:t>Optimization like model definition is configuration.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train_net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"lenet_train.prototxt"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base_lr: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0.01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momentum: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0.0005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max_iter: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10000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snapshot_prefix: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"lenet_snapshot"</a:t>
            </a:r>
          </a:p>
        </p:txBody>
      </p:sp>
      <p:sp>
        <p:nvSpPr>
          <p:cNvPr id="405" name="Shape 405"/>
          <p:cNvSpPr/>
          <p:nvPr/>
        </p:nvSpPr>
        <p:spPr>
          <a:xfrm>
            <a:off x="6558850" y="3983575"/>
            <a:ext cx="945600" cy="35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6" name="Shape 406"/>
          <p:cNvCxnSpPr/>
          <p:nvPr/>
        </p:nvCxnSpPr>
        <p:spPr>
          <a:xfrm rot="10800000">
            <a:off x="7031650" y="3545412"/>
            <a:ext cx="0" cy="40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407" name="Shape 407"/>
          <p:cNvSpPr txBox="1"/>
          <p:nvPr/>
        </p:nvSpPr>
        <p:spPr>
          <a:xfrm>
            <a:off x="5932500" y="2818650"/>
            <a:ext cx="2754299" cy="6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All you need to run things on the GPU.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491400" y="3932725"/>
            <a:ext cx="79886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&gt; caffe train </a:t>
            </a:r>
            <a:r>
              <a:rPr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lenet_solver.prototxt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-gpu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457200" y="4571375"/>
            <a:ext cx="8316000" cy="691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Stochastic Gradient Descent (SGD) + momentum </a:t>
            </a:r>
            <a:r>
              <a:rPr b="1" lang="en" sz="1800">
                <a:solidFill>
                  <a:schemeClr val="dk1"/>
                </a:solidFill>
              </a:rPr>
              <a:t>·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Adaptive Gradient (ADAGRAD) </a:t>
            </a:r>
            <a:r>
              <a:rPr b="1" lang="en" sz="1800">
                <a:solidFill>
                  <a:schemeClr val="dk1"/>
                </a:solidFill>
              </a:rPr>
              <a:t>· </a:t>
            </a:r>
            <a:r>
              <a:rPr lang="en" sz="1800"/>
              <a:t>Nesterov’s Accelerated Gradient (NAG)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/>
        </p:nvSpPr>
        <p:spPr>
          <a:xfrm>
            <a:off x="359375" y="1113350"/>
            <a:ext cx="8512500" cy="1313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13:36:30.007884 24952 solver.cpp:232] Iteration 65000, loss = 64.1627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13:36:30.007922 24952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13:36:33.019305 24952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63.217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13:36:33.019356 24952 solver.cpp:302]     Test net output #0: cross_entropy_loss = 63.217 (* 1 = 63.217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13:36:33.019773 24952 solver.cpp:302]     Test net output #1: l2_error = 2.40951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336900" y="813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 txBox="1"/>
          <p:nvPr/>
        </p:nvSpPr>
        <p:spPr>
          <a:xfrm>
            <a:off x="359375" y="740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AdaGrad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SGD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Nesterov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36900" y="2720925"/>
            <a:ext cx="8748599" cy="1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13:35:20.426187 20072 solver.cpp:232] Iteration 65000, loss = 61.5498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13:35:20.426218 20072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13:35:22.780092 20072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60.8301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13:35:22.780138 20072 solver.cpp:302]     Test net output #0: cross_entropy_loss = 60.8301 (* 1 = 60.8301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13:35:22.780146 20072 solver.cpp:302]     Test net output #1: l2_error = 2.02321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359375" y="22067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 txBox="1"/>
          <p:nvPr/>
        </p:nvSpPr>
        <p:spPr>
          <a:xfrm>
            <a:off x="336900" y="3470925"/>
            <a:ext cx="8355299" cy="22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45000"/>
              </a:lnSpc>
              <a:spcBef>
                <a:spcPts val="0"/>
              </a:spcBef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13:36:52.466069 22488 solver.cpp:232] Iteration 65000, loss = 59.9389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13:36:52.466099 22488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13:36:55.068370 22488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59.3663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13:36:55.068410 22488 solver.cpp:302]     Test net output #0: cross_entropy_loss = 59.3663 (* 1 = 59.3663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13:36:55.068418 22488 solver.cpp:302]     Test net output #1: l2_error = 1.79998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2453825" y="6000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 txBox="1"/>
          <p:nvPr>
            <p:ph type="title"/>
          </p:nvPr>
        </p:nvSpPr>
        <p:spPr>
          <a:xfrm>
            <a:off x="359375" y="230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Solver Showdown: </a:t>
            </a:r>
            <a:r>
              <a:rPr b="0" lang="en" sz="3200"/>
              <a:t>MNIST Autoencoder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Weight Sharing</a:t>
            </a: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457200" y="1200150"/>
            <a:ext cx="48140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Just give the parameter blobs explicit names 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/>
              <a:t>field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Layers specifying the same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/>
              <a:t>name will share that parameter, accumulating gradients accordingly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5686800" y="1200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layer: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name: 'innerproduct1'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weight_filler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type: 'gaussian'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std: 10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param: 'sharedweights'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top: 'innerproduct1'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layer: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name: 'innerproduct2'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param: 'sharedweights'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top: 'innerproduct2'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Recipe for Brewing</a:t>
            </a: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Convert the data to Caffe-format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" sz="1800"/>
              <a:t>lmdb, leveldb, hdf5 / .mat, list of images, etc.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Define the Net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Configure the Solver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>
                <a:solidFill>
                  <a:schemeClr val="accent1"/>
                </a:solidFill>
              </a:rPr>
              <a:t>caffe train</a:t>
            </a:r>
            <a:r>
              <a:rPr lang="en" sz="2400"/>
              <a:t> </a:t>
            </a:r>
            <a:r>
              <a:rPr lang="en" sz="2400">
                <a:solidFill>
                  <a:srgbClr val="C30000"/>
                </a:solidFill>
              </a:rPr>
              <a:t>-solver solver.prototxt</a:t>
            </a:r>
            <a:r>
              <a:rPr lang="en" sz="2400"/>
              <a:t> </a:t>
            </a:r>
            <a:r>
              <a:rPr lang="en" sz="2400">
                <a:solidFill>
                  <a:schemeClr val="accent3"/>
                </a:solidFill>
              </a:rPr>
              <a:t>-gpu 0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" sz="2400"/>
              <a:t>Examples are your friends</a:t>
            </a:r>
          </a:p>
          <a:p>
            <a:pPr indent="-228600" lvl="1" marL="914400" rtl="0">
              <a:spcBef>
                <a:spcPts val="0"/>
              </a:spcBef>
              <a:buSzPct val="100000"/>
              <a:buFont typeface="Courier New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caffe/examples/mnist,cifar10,imagenet</a:t>
            </a:r>
          </a:p>
          <a:p>
            <a:pPr indent="-228600" lvl="1" marL="914400" rtl="0">
              <a:spcBef>
                <a:spcPts val="0"/>
              </a:spcBef>
              <a:buSzPct val="100000"/>
              <a:buFont typeface="Courier New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caffe/examples/*.ipynb</a:t>
            </a:r>
          </a:p>
          <a:p>
            <a:pPr indent="-228600" lvl="1" marL="914400" rtl="0">
              <a:spcBef>
                <a:spcPts val="0"/>
              </a:spcBef>
              <a:buSzPct val="100000"/>
              <a:buFont typeface="Courier New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caffe/models/*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Brewing Models</a:t>
            </a:r>
          </a:p>
        </p:txBody>
      </p:sp>
      <p:sp>
        <p:nvSpPr>
          <p:cNvPr id="440" name="Shape 440"/>
          <p:cNvSpPr txBox="1"/>
          <p:nvPr>
            <p:ph idx="1" type="subTitle"/>
          </p:nvPr>
        </p:nvSpPr>
        <p:spPr>
          <a:xfrm>
            <a:off x="685800" y="2840049"/>
            <a:ext cx="7772400" cy="795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from logistic regression to non-linearity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7667400" y="3404400"/>
            <a:ext cx="1476599" cy="121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Dogs vs.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Cats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top 10 in</a:t>
            </a:r>
            <a:br>
              <a:rPr lang="en" sz="1800"/>
            </a:br>
            <a:r>
              <a:rPr lang="en" sz="1800"/>
              <a:t>10 minutes</a:t>
            </a:r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457200" y="125600"/>
            <a:ext cx="8037599" cy="1010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Take a pre-trained model and fine-tune to new tasks </a:t>
            </a:r>
            <a:br>
              <a:rPr lang="en" sz="2400"/>
            </a:br>
            <a:r>
              <a:rPr baseline="30000" lang="en" sz="2400"/>
              <a:t>[DeCAF] [Zeiler-Fergus] [OverFeat]</a:t>
            </a:r>
          </a:p>
        </p:txBody>
      </p:sp>
      <p:cxnSp>
        <p:nvCxnSpPr>
          <p:cNvPr id="447" name="Shape 447"/>
          <p:cNvCxnSpPr/>
          <p:nvPr/>
        </p:nvCxnSpPr>
        <p:spPr>
          <a:xfrm>
            <a:off x="4981475" y="2496600"/>
            <a:ext cx="3704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448" name="Shape 448"/>
          <p:cNvGrpSpPr/>
          <p:nvPr/>
        </p:nvGrpSpPr>
        <p:grpSpPr>
          <a:xfrm>
            <a:off x="5590065" y="3443757"/>
            <a:ext cx="1991622" cy="1335463"/>
            <a:chOff x="5578425" y="2868587"/>
            <a:chExt cx="2433258" cy="1631598"/>
          </a:xfrm>
        </p:grpSpPr>
        <p:pic>
          <p:nvPicPr>
            <p:cNvPr id="449" name="Shape 4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78425" y="2868587"/>
              <a:ext cx="2280749" cy="1408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Shape 450"/>
            <p:cNvSpPr txBox="1"/>
            <p:nvPr/>
          </p:nvSpPr>
          <p:spPr>
            <a:xfrm>
              <a:off x="6706383" y="4277586"/>
              <a:ext cx="1305299" cy="222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/>
                <a:t>© kaggle.com</a:t>
              </a:r>
            </a:p>
          </p:txBody>
        </p:sp>
      </p:grpSp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675" y="1680750"/>
            <a:ext cx="1610015" cy="1631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Shape 452"/>
          <p:cNvCxnSpPr/>
          <p:nvPr/>
        </p:nvCxnSpPr>
        <p:spPr>
          <a:xfrm>
            <a:off x="5009250" y="3945000"/>
            <a:ext cx="3176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3" name="Shape 453"/>
          <p:cNvSpPr txBox="1"/>
          <p:nvPr/>
        </p:nvSpPr>
        <p:spPr>
          <a:xfrm>
            <a:off x="1596850" y="4648425"/>
            <a:ext cx="1751999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Your Task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7667400" y="2118725"/>
            <a:ext cx="1610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Style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Recognition</a:t>
            </a:r>
          </a:p>
        </p:txBody>
      </p:sp>
      <p:pic>
        <p:nvPicPr>
          <p:cNvPr id="455" name="Shape 455"/>
          <p:cNvPicPr preferRelativeResize="0"/>
          <p:nvPr/>
        </p:nvPicPr>
        <p:blipFill rotWithShape="1">
          <a:blip r:embed="rId5">
            <a:alphaModFix/>
          </a:blip>
          <a:srcRect b="45102" l="25238" r="30374" t="25181"/>
          <a:stretch/>
        </p:blipFill>
        <p:spPr>
          <a:xfrm>
            <a:off x="457200" y="1579224"/>
            <a:ext cx="4232050" cy="283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Shape 456"/>
          <p:cNvCxnSpPr/>
          <p:nvPr/>
        </p:nvCxnSpPr>
        <p:spPr>
          <a:xfrm>
            <a:off x="2470000" y="4496025"/>
            <a:ext cx="5700" cy="2069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7" name="Shape 457"/>
          <p:cNvSpPr txBox="1"/>
          <p:nvPr/>
        </p:nvSpPr>
        <p:spPr>
          <a:xfrm>
            <a:off x="1577375" y="1039225"/>
            <a:ext cx="1991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Lots of Data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1206253" y="2420387"/>
            <a:ext cx="2533199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FFFFFF"/>
                </a:solidFill>
                <a:highlight>
                  <a:srgbClr val="000000"/>
                </a:highlight>
              </a:rPr>
              <a:t>ImageNet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3954700" y="4773325"/>
            <a:ext cx="317699" cy="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/>
        </p:nvSpPr>
        <p:spPr>
          <a:xfrm>
            <a:off x="3011149" y="4371100"/>
            <a:ext cx="1819200" cy="29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/>
              <a:t>image by Andrej Karpathy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/>
        </p:nvSpPr>
        <p:spPr>
          <a:xfrm>
            <a:off x="752425" y="4133600"/>
            <a:ext cx="4055999" cy="1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808575" y="2656775"/>
            <a:ext cx="4922099" cy="1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659125" y="3702725"/>
            <a:ext cx="4242599" cy="1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457200" y="1859450"/>
            <a:ext cx="31404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"ilsvrc12_train_lmdb"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"InnerProduct"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1000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3326800" y="1935650"/>
            <a:ext cx="31404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"style_train_lmdb"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"fc8-style"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"InnerProduct"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0" name="Shape 4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From ImageNet to Style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457200" y="1200150"/>
            <a:ext cx="8229600" cy="61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Simply change a few lines in the model definition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6467200" y="2354275"/>
            <a:ext cx="2373300" cy="6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Input: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A different source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6467200" y="3608825"/>
            <a:ext cx="2621699" cy="6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Last Layer: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A different classifier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5054125" y="3633400"/>
            <a:ext cx="2143500" cy="614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30000"/>
                </a:solidFill>
              </a:rPr>
              <a:t>new name =</a:t>
            </a:r>
            <a:br>
              <a:rPr lang="en">
                <a:solidFill>
                  <a:srgbClr val="C30000"/>
                </a:solidFill>
              </a:rPr>
            </a:br>
            <a:r>
              <a:rPr lang="en">
                <a:solidFill>
                  <a:srgbClr val="C30000"/>
                </a:solidFill>
              </a:rPr>
              <a:t>new params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" type="body"/>
          </p:nvPr>
        </p:nvSpPr>
        <p:spPr>
          <a:xfrm>
            <a:off x="526825" y="1200150"/>
            <a:ext cx="85559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caffe train</a:t>
            </a:r>
            <a:r>
              <a:rPr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models/finetune_flickr_style/solver.prototxt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-weights bvlc_reference_caffenet.caffemodel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Step-by-step in pycaffe: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pretrained_net = caffe.Net(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"net.prototxt", "net.caffemodel")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 = caffe.SGDSolver("solver.prototxt")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solver.net.copy_from(pretrained_net)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solver.solve()</a:t>
            </a:r>
          </a:p>
        </p:txBody>
      </p:sp>
      <p:sp>
        <p:nvSpPr>
          <p:cNvPr id="480" name="Shape 4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From ImageNet to Style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700" y="2053075"/>
            <a:ext cx="13144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is Deep Learning? 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558150" y="1813050"/>
            <a:ext cx="6720299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Compositional Models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C30000"/>
                </a:solidFill>
              </a:rPr>
              <a:t>Learned End-to-End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300" y="1063375"/>
            <a:ext cx="2915500" cy="39056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5891425" y="4810250"/>
            <a:ext cx="3118499" cy="2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200"/>
              <a:t>figure credit Yann LeCun, ICML ‘13 tutorial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610325" y="3023750"/>
            <a:ext cx="45369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Back-propagation</a:t>
            </a:r>
            <a:r>
              <a:rPr lang="en" sz="1800"/>
              <a:t> jointly learns</a:t>
            </a:r>
            <a:br>
              <a:rPr lang="en" sz="1800"/>
            </a:br>
            <a:r>
              <a:rPr lang="en" sz="1800"/>
              <a:t>all of the model parameters to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optimize the output for the task.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Fine-tuning</a:t>
            </a:r>
          </a:p>
        </p:txBody>
      </p:sp>
      <p:sp>
        <p:nvSpPr>
          <p:cNvPr id="487" name="Shape 487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transferring features to style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to Fine-tune?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457200" y="971550"/>
            <a:ext cx="8229600" cy="1856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A good first step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More robust optimization – good initialization helps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Needs less data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Faster learning</a:t>
            </a:r>
          </a:p>
        </p:txBody>
      </p:sp>
      <p:sp>
        <p:nvSpPr>
          <p:cNvPr id="494" name="Shape 494"/>
          <p:cNvSpPr txBox="1"/>
          <p:nvPr>
            <p:ph idx="2" type="body"/>
          </p:nvPr>
        </p:nvSpPr>
        <p:spPr>
          <a:xfrm>
            <a:off x="457200" y="3126800"/>
            <a:ext cx="4137899" cy="1856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State-of-the-art results in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recognition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detection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segmentation</a:t>
            </a:r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75" y="2120570"/>
            <a:ext cx="3516224" cy="286263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/>
          <p:nvPr/>
        </p:nvSpPr>
        <p:spPr>
          <a:xfrm>
            <a:off x="6328075" y="4820275"/>
            <a:ext cx="2311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200"/>
              <a:t>[Zeiler-Fergus]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457200" y="971550"/>
            <a:ext cx="8229600" cy="417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Learn the last layer first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Caffe layers have local learning rates: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param { lr_mult: 1 }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Freeze all but the last layer for fast optimization</a:t>
            </a:r>
            <a:br>
              <a:rPr lang="en" sz="1800"/>
            </a:br>
            <a:r>
              <a:rPr lang="en" sz="1800"/>
              <a:t>and avoiding early divergence by setting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lr_mult: 0</a:t>
            </a:r>
            <a:br>
              <a:rPr lang="en" sz="1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/>
              <a:t>to fix a parameter.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Stop if good enough, or keep fine-tuning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/>
              <a:t>Reduce the learning rate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Drop the solver learning rate by 10x, 100x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Preserve the initialization from pre-training and avoid divergence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Do net surgery </a:t>
            </a:r>
            <a:r>
              <a:rPr lang="en" sz="1800"/>
              <a:t>see notebook on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editing model parameters</a:t>
            </a:r>
          </a:p>
        </p:txBody>
      </p:sp>
      <p:sp>
        <p:nvSpPr>
          <p:cNvPr id="502" name="Shape 5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Fine-tuning Tricks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Transferability of Features</a:t>
            </a:r>
          </a:p>
        </p:txBody>
      </p:sp>
      <p:sp>
        <p:nvSpPr>
          <p:cNvPr id="508" name="Shape 508"/>
          <p:cNvSpPr txBox="1"/>
          <p:nvPr>
            <p:ph idx="4294967295" type="body"/>
          </p:nvPr>
        </p:nvSpPr>
        <p:spPr>
          <a:xfrm>
            <a:off x="457200" y="971550"/>
            <a:ext cx="8229600" cy="152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Yosinski et al. NIPS 2014</a:t>
            </a:r>
          </a:p>
        </p:txBody>
      </p:sp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62" y="1766299"/>
            <a:ext cx="5922225" cy="310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After fine-tuning</a:t>
            </a:r>
          </a:p>
        </p:txBody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457200" y="971550"/>
            <a:ext cx="8229600" cy="1525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Supervised pre-training does not overfit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Representation is (mostly) distributed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en" sz="2400"/>
              <a:t>Sparsity comes “for free” in deep representation</a:t>
            </a:r>
          </a:p>
        </p:txBody>
      </p:sp>
      <p:sp>
        <p:nvSpPr>
          <p:cNvPr id="516" name="Shape 516"/>
          <p:cNvSpPr txBox="1"/>
          <p:nvPr>
            <p:ph idx="2" type="body"/>
          </p:nvPr>
        </p:nvSpPr>
        <p:spPr>
          <a:xfrm>
            <a:off x="5290375" y="4528200"/>
            <a:ext cx="3540899" cy="583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i="1" lang="en" sz="1800"/>
              <a:t>P. Agarwal et al. ECCV 14</a:t>
            </a:r>
          </a:p>
        </p:txBody>
      </p:sp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" y="2404775"/>
            <a:ext cx="3243424" cy="270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Shape 5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850" y="2951800"/>
            <a:ext cx="1828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Shape 5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8775" y="2497350"/>
            <a:ext cx="16573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Shape 5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8762" y="3531825"/>
            <a:ext cx="155257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Editing model parameters</a:t>
            </a:r>
          </a:p>
        </p:txBody>
      </p:sp>
      <p:sp>
        <p:nvSpPr>
          <p:cNvPr id="526" name="Shape 526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do net surgery to set custom weights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Up Next</a:t>
            </a:r>
            <a:r>
              <a:rPr lang="en"/>
              <a:t> </a:t>
            </a:r>
            <a:r>
              <a:rPr b="0" lang="en" sz="2400"/>
              <a:t>The Latest Roast</a:t>
            </a:r>
          </a:p>
        </p:txBody>
      </p:sp>
      <p:grpSp>
        <p:nvGrpSpPr>
          <p:cNvPr id="532" name="Shape 532"/>
          <p:cNvGrpSpPr/>
          <p:nvPr/>
        </p:nvGrpSpPr>
        <p:grpSpPr>
          <a:xfrm>
            <a:off x="5284416" y="1068108"/>
            <a:ext cx="3139395" cy="1934064"/>
            <a:chOff x="2405645" y="1532925"/>
            <a:chExt cx="3994649" cy="2460954"/>
          </a:xfrm>
        </p:grpSpPr>
        <p:pic>
          <p:nvPicPr>
            <p:cNvPr id="533" name="Shape 5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5645" y="1925029"/>
              <a:ext cx="3994649" cy="2068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" name="Shape 534"/>
            <p:cNvSpPr txBox="1"/>
            <p:nvPr/>
          </p:nvSpPr>
          <p:spPr>
            <a:xfrm>
              <a:off x="2678425" y="1532925"/>
              <a:ext cx="3449100" cy="3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 u="sng">
                  <a:solidFill>
                    <a:schemeClr val="hlink"/>
                  </a:solidFill>
                  <a:hlinkClick r:id="rId4"/>
                </a:rPr>
                <a:t>Pixelwise Prediction</a:t>
              </a:r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457200" y="1068108"/>
            <a:ext cx="3688800" cy="1812728"/>
            <a:chOff x="457200" y="1144308"/>
            <a:chExt cx="3688800" cy="1812728"/>
          </a:xfrm>
        </p:grpSpPr>
        <p:pic>
          <p:nvPicPr>
            <p:cNvPr id="536" name="Shape 5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200" y="1452387"/>
              <a:ext cx="3688800" cy="1504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Shape 537"/>
            <p:cNvSpPr txBox="1"/>
            <p:nvPr/>
          </p:nvSpPr>
          <p:spPr>
            <a:xfrm>
              <a:off x="946344" y="1144308"/>
              <a:ext cx="27105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 sz="1800" u="sng">
                  <a:solidFill>
                    <a:schemeClr val="hlink"/>
                  </a:solidFill>
                  <a:hlinkClick r:id="rId6"/>
                </a:rPr>
                <a:t>Detection</a:t>
              </a:r>
            </a:p>
          </p:txBody>
        </p:sp>
      </p:grpSp>
      <p:pic>
        <p:nvPicPr>
          <p:cNvPr id="538" name="Shape 5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0637" y="3260950"/>
            <a:ext cx="2681931" cy="19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 txBox="1"/>
          <p:nvPr/>
        </p:nvSpPr>
        <p:spPr>
          <a:xfrm>
            <a:off x="946356" y="2892008"/>
            <a:ext cx="2710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 u="sng">
                <a:solidFill>
                  <a:schemeClr val="hlink"/>
                </a:solidFill>
                <a:hlinkClick r:id="rId8"/>
              </a:rPr>
              <a:t>Sequences</a:t>
            </a:r>
          </a:p>
        </p:txBody>
      </p:sp>
      <p:pic>
        <p:nvPicPr>
          <p:cNvPr id="540" name="Shape 5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3700" y="3478300"/>
            <a:ext cx="1440799" cy="14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5498856" y="3159383"/>
            <a:ext cx="2710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 u="sng">
                <a:solidFill>
                  <a:schemeClr val="hlink"/>
                </a:solidFill>
                <a:hlinkClick r:id="rId10"/>
              </a:rPr>
              <a:t>Framework Future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457200" y="1063375"/>
            <a:ext cx="5430899" cy="199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Fast R-CNN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convolve once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project + detect</a:t>
            </a:r>
          </a:p>
        </p:txBody>
      </p:sp>
      <p:sp>
        <p:nvSpPr>
          <p:cNvPr id="547" name="Shape 5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Detection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5888025" y="4622700"/>
            <a:ext cx="3052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Ross Girshick, Shaoqing Ren, Kaiming He, Jian Sun</a:t>
            </a:r>
          </a:p>
        </p:txBody>
      </p:sp>
      <p:sp>
        <p:nvSpPr>
          <p:cNvPr id="549" name="Shape 549"/>
          <p:cNvSpPr txBox="1"/>
          <p:nvPr>
            <p:ph idx="2" type="body"/>
          </p:nvPr>
        </p:nvSpPr>
        <p:spPr>
          <a:xfrm>
            <a:off x="507950" y="3054725"/>
            <a:ext cx="5430899" cy="1520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/>
              <a:t>Faster</a:t>
            </a:r>
            <a:r>
              <a:rPr lang="en" sz="1800"/>
              <a:t> R-CNN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end-to-end proposals and detection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200 ms / image inference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fully convolutional Region Proposal Net</a:t>
            </a:r>
            <a:br>
              <a:rPr lang="en" sz="1800"/>
            </a:br>
            <a:r>
              <a:rPr lang="en" sz="1800"/>
              <a:t>+ Fast R-CNN</a:t>
            </a:r>
          </a:p>
        </p:txBody>
      </p:sp>
      <p:pic>
        <p:nvPicPr>
          <p:cNvPr id="550" name="Shape 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075" y="1063375"/>
            <a:ext cx="5373725" cy="22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 txBox="1"/>
          <p:nvPr/>
        </p:nvSpPr>
        <p:spPr>
          <a:xfrm>
            <a:off x="507950" y="4622700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code</a:t>
            </a:r>
            <a:r>
              <a:rPr lang="en" sz="1800"/>
              <a:t> for Fast R-CNN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457200" y="1063375"/>
            <a:ext cx="5430899" cy="2177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Fully convolutional networks for pixel prediction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applied to semantic segmentation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end-to-end learning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efficient inference and learning</a:t>
            </a:r>
            <a:br>
              <a:rPr lang="en" sz="1800"/>
            </a:br>
            <a:r>
              <a:rPr lang="en" sz="1800"/>
              <a:t>150 ms per-image prediction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multi-modal, multi-task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557" name="Shape 5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Pixelwise Prediction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457200" y="3261825"/>
            <a:ext cx="4037100" cy="1242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Further applications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depth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boundaries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flow + more</a:t>
            </a:r>
          </a:p>
        </p:txBody>
      </p:sp>
      <p:pic>
        <p:nvPicPr>
          <p:cNvPr id="559" name="Shape 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025" y="1063375"/>
            <a:ext cx="3366750" cy="18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Shape 560"/>
          <p:cNvSpPr txBox="1"/>
          <p:nvPr/>
        </p:nvSpPr>
        <p:spPr>
          <a:xfrm>
            <a:off x="5888025" y="4622700"/>
            <a:ext cx="3052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Jon Long* &amp; Evan Shelhamer*,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1" lang="en"/>
              <a:t>Trevor Darrell</a:t>
            </a:r>
          </a:p>
        </p:txBody>
      </p:sp>
      <p:pic>
        <p:nvPicPr>
          <p:cNvPr id="561" name="Shape 5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112" y="3054725"/>
            <a:ext cx="2568574" cy="16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Shape 562"/>
          <p:cNvSpPr txBox="1"/>
          <p:nvPr/>
        </p:nvSpPr>
        <p:spPr>
          <a:xfrm>
            <a:off x="507950" y="4622700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CVPR15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pre-release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457200" y="1047750"/>
            <a:ext cx="8229600" cy="231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Recurrent Net and Long Short Term Memory LSTM </a:t>
            </a:r>
            <a:br>
              <a:rPr lang="en" sz="1800"/>
            </a:br>
            <a:r>
              <a:rPr lang="en" sz="1800"/>
              <a:t>are sequential models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video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language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dynamics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learned by backpropagation through time.</a:t>
            </a:r>
          </a:p>
        </p:txBody>
      </p:sp>
      <p:sp>
        <p:nvSpPr>
          <p:cNvPr id="568" name="Shape 5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Sequences</a:t>
            </a:r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600" y="2546062"/>
            <a:ext cx="2377474" cy="23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600" y="814950"/>
            <a:ext cx="2328524" cy="17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Shape 571"/>
          <p:cNvSpPr txBox="1"/>
          <p:nvPr/>
        </p:nvSpPr>
        <p:spPr>
          <a:xfrm>
            <a:off x="7189912" y="4773450"/>
            <a:ext cx="1822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/>
              <a:t>Jeff Donahue et al.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457200" y="3122525"/>
            <a:ext cx="60834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LRCN: Long-term Recurrent Convolutional Network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activity recognition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image captioning</a:t>
            </a:r>
          </a:p>
          <a:p>
            <a:pPr indent="-342900" lvl="0" marL="457200" rtl="0">
              <a:spcBef>
                <a:spcPts val="600"/>
              </a:spcBef>
              <a:buClr>
                <a:schemeClr val="dk1"/>
              </a:buClr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video captioning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515800" y="4623725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CVPR15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project site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354" y="152400"/>
            <a:ext cx="6295419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idx="1" type="body"/>
          </p:nvPr>
        </p:nvSpPr>
        <p:spPr>
          <a:xfrm>
            <a:off x="457200" y="1200150"/>
            <a:ext cx="76973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200"/>
              <a:t>BVLC is seeking a postdoc for Caffe brewing: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lang="en" sz="2200"/>
              <a:t>help develop Caffe and build community</a:t>
            </a:r>
            <a:br>
              <a:rPr lang="en" sz="2200"/>
            </a:b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lang="en" sz="2200"/>
              <a:t>one year renewable postdoc at UC Berkeley</a:t>
            </a:r>
            <a:br>
              <a:rPr lang="en" sz="2200"/>
            </a:br>
            <a:r>
              <a:rPr lang="en" sz="2200"/>
              <a:t>with Prof. Trevor Darrell</a:t>
            </a:r>
            <a:br>
              <a:rPr lang="en" sz="2200"/>
            </a:br>
          </a:p>
          <a:p>
            <a:pPr indent="-36830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-"/>
            </a:pPr>
            <a:r>
              <a:rPr lang="en" sz="2200"/>
              <a:t>send CV and Caffe portfolio to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trevor@eecs.berkeley.edu</a:t>
            </a:r>
            <a:br>
              <a:rPr lang="en" sz="2200"/>
            </a:br>
            <a:r>
              <a:rPr lang="en" sz="2200"/>
              <a:t>with subject line containing [CAFFE-Postdoc]</a:t>
            </a:r>
          </a:p>
        </p:txBody>
      </p:sp>
      <p:sp>
        <p:nvSpPr>
          <p:cNvPr id="579" name="Shape 5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Caffe Postdoc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Help Brewing</a:t>
            </a:r>
          </a:p>
        </p:txBody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Documentation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tutorial documentation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worked examples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Modeling, Usage, and Installation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caffe-users group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6"/>
              </a:rPr>
              <a:t>gitter.im chat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Acknowledgements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422425" y="2316887"/>
            <a:ext cx="69203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Thank you to the Berkeley Vision and Learning Center Sponsors.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2" name="Shape 592"/>
          <p:cNvSpPr txBox="1"/>
          <p:nvPr/>
        </p:nvSpPr>
        <p:spPr>
          <a:xfrm>
            <a:off x="1554500" y="2942375"/>
            <a:ext cx="3657600" cy="9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Thank you to NVIDIA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for GPUs, cuDNN collaboration,</a:t>
            </a:r>
            <a:br>
              <a:rPr lang="en" sz="1800"/>
            </a:br>
            <a:r>
              <a:rPr lang="en" sz="1800"/>
              <a:t>and hands-on cloud instances.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593" name="Shape 593"/>
          <p:cNvSpPr txBox="1"/>
          <p:nvPr/>
        </p:nvSpPr>
        <p:spPr>
          <a:xfrm>
            <a:off x="6111500" y="3247175"/>
            <a:ext cx="3657600" cy="9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Thank you to our 100+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open source contributors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and vibrant community!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594" name="Shape 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75" y="3018575"/>
            <a:ext cx="844409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962" y="329962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912" y="3975888"/>
            <a:ext cx="986332" cy="98633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Shape 597"/>
          <p:cNvSpPr txBox="1"/>
          <p:nvPr/>
        </p:nvSpPr>
        <p:spPr>
          <a:xfrm>
            <a:off x="1554500" y="3982325"/>
            <a:ext cx="3657600" cy="9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Thank you to A9 and AWS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for a research grant for Caffe dev and reproducible research.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grpSp>
        <p:nvGrpSpPr>
          <p:cNvPr id="598" name="Shape 598"/>
          <p:cNvGrpSpPr/>
          <p:nvPr/>
        </p:nvGrpSpPr>
        <p:grpSpPr>
          <a:xfrm>
            <a:off x="534859" y="1156711"/>
            <a:ext cx="8450190" cy="892302"/>
            <a:chOff x="534859" y="1156711"/>
            <a:chExt cx="8450190" cy="892302"/>
          </a:xfrm>
        </p:grpSpPr>
        <p:grpSp>
          <p:nvGrpSpPr>
            <p:cNvPr id="599" name="Shape 599"/>
            <p:cNvGrpSpPr/>
            <p:nvPr/>
          </p:nvGrpSpPr>
          <p:grpSpPr>
            <a:xfrm>
              <a:off x="534859" y="1156711"/>
              <a:ext cx="7501845" cy="892302"/>
              <a:chOff x="534852" y="1156694"/>
              <a:chExt cx="8409197" cy="1000227"/>
            </a:xfrm>
          </p:grpSpPr>
          <p:pic>
            <p:nvPicPr>
              <p:cNvPr id="600" name="Shape 6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032674" y="1170588"/>
                <a:ext cx="986332" cy="986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1" name="Shape 60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952983" y="1170588"/>
                <a:ext cx="986332" cy="986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2" name="Shape 60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657137" y="1156694"/>
                <a:ext cx="986332" cy="986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3" name="Shape 60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79422" y="1156704"/>
                <a:ext cx="986332" cy="986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4" name="Shape 60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873312" y="1156704"/>
                <a:ext cx="986332" cy="9863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5" name="Shape 60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112366" y="1233771"/>
                <a:ext cx="832218" cy="83221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06" name="Shape 606"/>
              <p:cNvGrpSpPr/>
              <p:nvPr/>
            </p:nvGrpSpPr>
            <p:grpSpPr>
              <a:xfrm>
                <a:off x="534852" y="1170588"/>
                <a:ext cx="8409197" cy="986332"/>
                <a:chOff x="534852" y="1170588"/>
                <a:chExt cx="8409197" cy="986332"/>
              </a:xfrm>
            </p:grpSpPr>
            <p:pic>
              <p:nvPicPr>
                <p:cNvPr id="607" name="Shape 607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534852" y="1170588"/>
                  <a:ext cx="986332" cy="9863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8" name="Shape 60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8099650" y="1228126"/>
                  <a:ext cx="844400" cy="8573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609" name="Shape 60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140650" y="1176025"/>
              <a:ext cx="844399" cy="8536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457200" y="1969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References</a:t>
            </a:r>
          </a:p>
        </p:txBody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457200" y="978125"/>
            <a:ext cx="7817700" cy="408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[ DeCAF ] J. Donahue, Y. Jia, O. Vinyals, J. Hoffman, N. Zhang, E. Tzeng, and T. Darrell. Decaf: A deep convolutional activation feature for generic visual recognition. ICML, 2014.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R-CNN ] R. Girshick, J. Donahue, T. Darrell, and J. Malik. Rich feature hierarchies for accurate object detection and semantic segmentation. CVPR, 2014.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Zeiler-Fergus ] M. Zeiler and R. Fergus. Visualizing and understanding convolutional networks. ECCV, 2014.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LeNet ] Y. LeCun, L. Bottou, Y. Bengio, and P. Haffner. Gradient-based learning applied to document recognition. IEEE, 1998.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[ AlexNet ] A. Krizhevsky, I. Sutskever, and G. Hinton. Imagenet classification with deep convolutional neural networks. NIPS, 2012.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OverFeat ] P. Sermanet, D. Eigen, X. Zhang, M. Mathieu, R. Fergus, and Y. LeCun. Overfeat: Integrated recognition, localization and detection using convolutional networks. ICLR, 2014.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Image-Style ] </a:t>
            </a:r>
            <a:r>
              <a:rPr lang="en" sz="1200">
                <a:hlinkClick r:id="rId3"/>
              </a:rPr>
              <a:t>S. Karayev</a:t>
            </a:r>
            <a:r>
              <a:rPr lang="en" sz="1200"/>
              <a:t>, </a:t>
            </a:r>
            <a:r>
              <a:rPr lang="en" sz="1200">
                <a:hlinkClick r:id="rId4"/>
              </a:rPr>
              <a:t>M. Trentacoste</a:t>
            </a:r>
            <a:r>
              <a:rPr lang="en" sz="1200"/>
              <a:t>, </a:t>
            </a:r>
            <a:r>
              <a:rPr lang="en" sz="1200">
                <a:hlinkClick r:id="rId5"/>
              </a:rPr>
              <a:t>H. Han</a:t>
            </a:r>
            <a:r>
              <a:rPr lang="en" sz="1200"/>
              <a:t>, </a:t>
            </a:r>
            <a:r>
              <a:rPr lang="en" sz="1200">
                <a:hlinkClick r:id="rId6"/>
              </a:rPr>
              <a:t>A. Agarwala</a:t>
            </a:r>
            <a:r>
              <a:rPr lang="en" sz="1200"/>
              <a:t>, </a:t>
            </a:r>
            <a:r>
              <a:rPr lang="en" sz="1200">
                <a:hlinkClick r:id="rId7"/>
              </a:rPr>
              <a:t>T. Darrell</a:t>
            </a:r>
            <a:r>
              <a:rPr lang="en" sz="1200"/>
              <a:t>, </a:t>
            </a:r>
            <a:r>
              <a:rPr lang="en" sz="1200">
                <a:hlinkClick r:id="rId8"/>
              </a:rPr>
              <a:t>A. Hertzmann</a:t>
            </a:r>
            <a:r>
              <a:rPr lang="en" sz="1200"/>
              <a:t>, </a:t>
            </a:r>
            <a:r>
              <a:rPr lang="en" sz="1200">
                <a:hlinkClick r:id="rId9"/>
              </a:rPr>
              <a:t>H. Winnemoeller</a:t>
            </a:r>
            <a:r>
              <a:rPr lang="en" sz="1200"/>
              <a:t>. Recognizing Image Style. BMVC, 2014.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[ Karpathy14 ] A. Karpathy, G. Toderici, S. Shetty, T. Leung, R. Sukthankar, and L. Fei-Fei. Large-scale video classification with convolutional neural networks. CVPR, 2014.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Sutskever13 ] I. Sutskever. Training Recurrent Neural Networks.</a:t>
            </a:r>
            <a:br>
              <a:rPr lang="en" sz="1200"/>
            </a:br>
            <a:r>
              <a:rPr lang="en" sz="1200"/>
              <a:t>PhD thesis, University of Toronto, 2013.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[ Chopra05 ] S. Chopra, R. Hadsell, and Y. LeCun. Learning a similarity metric discriminatively, with application to face verification. CVPR, 2005.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END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DETAILS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50" y="1063375"/>
            <a:ext cx="6850724" cy="35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507050" y="4489875"/>
            <a:ext cx="6850800" cy="57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Classes separate in the deep representations and transfer to many tasks.</a:t>
            </a:r>
            <a:br>
              <a:rPr lang="en" sz="1600"/>
            </a:br>
            <a:r>
              <a:rPr lang="en" sz="1600"/>
              <a:t>[DeCAF] [Zeiler-Fergus]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</a:p>
        </p:txBody>
      </p:sp>
      <p:sp>
        <p:nvSpPr>
          <p:cNvPr id="638" name="Shape 638"/>
          <p:cNvSpPr txBox="1"/>
          <p:nvPr/>
        </p:nvSpPr>
        <p:spPr>
          <a:xfrm>
            <a:off x="507050" y="4709825"/>
            <a:ext cx="4826699" cy="3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Rich visual structure of features deep in hierarchy.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pic>
        <p:nvPicPr>
          <p:cNvPr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975" y="1135250"/>
            <a:ext cx="2366903" cy="350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75" y="1063375"/>
            <a:ext cx="4766125" cy="2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Shape 641"/>
          <p:cNvSpPr txBox="1"/>
          <p:nvPr/>
        </p:nvSpPr>
        <p:spPr>
          <a:xfrm>
            <a:off x="4615600" y="3804450"/>
            <a:ext cx="870599" cy="29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[R-CNN]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6793450" y="4871175"/>
            <a:ext cx="1257899" cy="29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[Zeiler-Fergus]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507050" y="3727875"/>
            <a:ext cx="2910000" cy="3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Maximal activations of pool</a:t>
            </a:r>
            <a:r>
              <a:rPr baseline="-25000" lang="en"/>
              <a:t>5</a:t>
            </a:r>
            <a:r>
              <a:rPr lang="en"/>
              <a:t> units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5450275" y="4604400"/>
            <a:ext cx="2520299" cy="37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conv</a:t>
            </a:r>
            <a:r>
              <a:rPr baseline="-25000" lang="en"/>
              <a:t>5 </a:t>
            </a:r>
            <a:r>
              <a:rPr lang="en"/>
              <a:t>DeConv visualization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</a:p>
        </p:txBody>
      </p:sp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375"/>
            <a:ext cx="4197363" cy="37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425" y="1063375"/>
            <a:ext cx="3976050" cy="3206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/>
        </p:nvSpPr>
        <p:spPr>
          <a:xfrm>
            <a:off x="6793450" y="4871175"/>
            <a:ext cx="1257899" cy="29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[Zeiler-Fergus]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4532425" y="4341900"/>
            <a:ext cx="1257899" cy="29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1st layer filters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152400" y="4871175"/>
            <a:ext cx="4197299" cy="295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</a:rPr>
              <a:t>image patches that strongly activate 1st layer filters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99" y="0"/>
            <a:ext cx="7521800" cy="50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50" y="450825"/>
            <a:ext cx="8835099" cy="30197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3663000" y="4664700"/>
            <a:ext cx="54810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u="sng">
                <a:hlinkClick r:id="rId4"/>
              </a:rPr>
              <a:t>http://code.flickr.net/2014/10/20/introducing-flickr-park-or-bird/</a:t>
            </a:r>
            <a:r>
              <a:rPr lang="en"/>
              <a:t> 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1211850" y="3544887"/>
            <a:ext cx="6720299" cy="10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All in a day’s work with Caffe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1561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/>
              <a:t>What is Caffe?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683987" y="3594852"/>
            <a:ext cx="6357203" cy="1837519"/>
            <a:chOff x="925725" y="3101800"/>
            <a:chExt cx="7001325" cy="2023699"/>
          </a:xfrm>
        </p:grpSpPr>
        <p:pic>
          <p:nvPicPr>
            <p:cNvPr id="95" name="Shape 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8325" y="3101802"/>
              <a:ext cx="1691017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5725" y="3101800"/>
              <a:ext cx="1870350" cy="1250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Shape 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1600" y="3160262"/>
              <a:ext cx="1695450" cy="113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Shape 98"/>
            <p:cNvSpPr txBox="1"/>
            <p:nvPr/>
          </p:nvSpPr>
          <p:spPr>
            <a:xfrm>
              <a:off x="1173000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Prototype</a:t>
              </a:r>
            </a:p>
          </p:txBody>
        </p:sp>
        <p:sp>
          <p:nvSpPr>
            <p:cNvPr id="99" name="Shape 99"/>
            <p:cNvSpPr txBox="1"/>
            <p:nvPr/>
          </p:nvSpPr>
          <p:spPr>
            <a:xfrm>
              <a:off x="3825937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Train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>
              <a:off x="6391425" y="4397150"/>
              <a:ext cx="13758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/>
                <a:t>Deploy</a:t>
              </a:r>
            </a:p>
          </p:txBody>
        </p:sp>
        <p:sp>
          <p:nvSpPr>
            <p:cNvPr id="101" name="Shape 101"/>
            <p:cNvSpPr txBox="1"/>
            <p:nvPr/>
          </p:nvSpPr>
          <p:spPr>
            <a:xfrm>
              <a:off x="2191350" y="4783800"/>
              <a:ext cx="4761300" cy="34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Shape 102"/>
          <p:cNvSpPr txBox="1"/>
          <p:nvPr>
            <p:ph idx="1" type="body"/>
          </p:nvPr>
        </p:nvSpPr>
        <p:spPr>
          <a:xfrm>
            <a:off x="457200" y="789375"/>
            <a:ext cx="8229600" cy="237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Open framework, models, and worked examples</a:t>
            </a:r>
            <a:br>
              <a:rPr lang="en" sz="2200"/>
            </a:br>
            <a:r>
              <a:rPr lang="en" sz="2200"/>
              <a:t>for deep learning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&lt; 2 years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600+ citations, 100+ contributors, 6,000+ stars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3,400+ forks, &gt;1 pull request / day average</a:t>
            </a:r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Char char="-"/>
            </a:pPr>
            <a:r>
              <a:rPr lang="en" sz="2200"/>
              <a:t>focus has been vision, but branching out:</a:t>
            </a:r>
            <a:br>
              <a:rPr lang="en" sz="2200"/>
            </a:br>
            <a:r>
              <a:rPr lang="en" sz="2200"/>
              <a:t>sequences, reinforcement learning, speech + text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